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79" r:id="rId8"/>
    <p:sldId id="282" r:id="rId9"/>
    <p:sldId id="272" r:id="rId10"/>
    <p:sldId id="281" r:id="rId11"/>
    <p:sldId id="273" r:id="rId12"/>
    <p:sldId id="283" r:id="rId13"/>
    <p:sldId id="284" r:id="rId14"/>
    <p:sldId id="274" r:id="rId15"/>
    <p:sldId id="275" r:id="rId16"/>
    <p:sldId id="262" r:id="rId17"/>
    <p:sldId id="263" r:id="rId18"/>
    <p:sldId id="264" r:id="rId19"/>
    <p:sldId id="265" r:id="rId20"/>
    <p:sldId id="266" r:id="rId21"/>
    <p:sldId id="267" r:id="rId22"/>
    <p:sldId id="269" r:id="rId23"/>
    <p:sldId id="270" r:id="rId24"/>
    <p:sldId id="271" r:id="rId25"/>
    <p:sldId id="287" r:id="rId26"/>
    <p:sldId id="289" r:id="rId27"/>
    <p:sldId id="290" r:id="rId28"/>
    <p:sldId id="288" r:id="rId29"/>
    <p:sldId id="291" r:id="rId30"/>
    <p:sldId id="292" r:id="rId31"/>
    <p:sldId id="294" r:id="rId32"/>
    <p:sldId id="295" r:id="rId33"/>
    <p:sldId id="296" r:id="rId34"/>
    <p:sldId id="293"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2784" y="-13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1EE3F-7DAC-4D19-854F-E052D8D49230}" type="datetimeFigureOut">
              <a:rPr lang="it-IT" smtClean="0"/>
              <a:pPr/>
              <a:t>01/12/2016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04DB-5046-4833-B4C1-18C33FA8FB3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25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28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29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30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31</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32</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33</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5E04DB-5046-4833-B4C1-18C33FA8FB39}" type="slidenum">
              <a:rPr lang="it-IT" smtClean="0"/>
              <a:pPr/>
              <a:t>34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222864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33798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332138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253495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416705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381568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361484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395933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398573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233230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E9F109B-06B4-4ED8-AB70-65C0D987AC0F}" type="datetimeFigureOut">
              <a:rPr lang="it-IT" smtClean="0"/>
              <a:pPr/>
              <a:t>01/12/2016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253298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109B-06B4-4ED8-AB70-65C0D987AC0F}" type="datetimeFigureOut">
              <a:rPr lang="it-IT" smtClean="0"/>
              <a:pPr/>
              <a:t>01/12/2016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221E8-4046-4A9C-9F7D-A4FDD9D8CF20}" type="slidenum">
              <a:rPr lang="it-IT" smtClean="0"/>
              <a:pPr/>
              <a:t>‹N›</a:t>
            </a:fld>
            <a:endParaRPr lang="it-IT"/>
          </a:p>
        </p:txBody>
      </p:sp>
    </p:spTree>
    <p:extLst>
      <p:ext uri="{BB962C8B-B14F-4D97-AF65-F5344CB8AC3E}">
        <p14:creationId xmlns="" xmlns:p14="http://schemas.microsoft.com/office/powerpoint/2010/main" val="1851401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7.xml"/><Relationship Id="rId5" Type="http://schemas.openxmlformats.org/officeDocument/2006/relationships/oleObject" Target="../embeddings/Foglio_di_lavoro_di_Microsoft_Office_Excel_97-20031.xls"/><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88701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584775"/>
          </a:xfrm>
          <a:prstGeom prst="rect">
            <a:avLst/>
          </a:prstGeom>
        </p:spPr>
        <p:txBody>
          <a:bodyPr wrap="square">
            <a:spAutoFit/>
          </a:bodyPr>
          <a:lstStyle/>
          <a:p>
            <a:endParaRPr lang="it-IT" sz="1400" b="1" dirty="0" smtClean="0">
              <a:solidFill>
                <a:srgbClr val="0070C0"/>
              </a:solidFill>
            </a:endParaRPr>
          </a:p>
          <a:p>
            <a:endParaRPr lang="it-IT" b="1" dirty="0" smtClean="0">
              <a:solidFill>
                <a:srgbClr val="0070C0"/>
              </a:solidFill>
            </a:endParaRPr>
          </a:p>
        </p:txBody>
      </p:sp>
      <p:pic>
        <p:nvPicPr>
          <p:cNvPr id="24578" name="Picture 2"/>
          <p:cNvPicPr>
            <a:picLocks noChangeAspect="1" noChangeArrowheads="1"/>
          </p:cNvPicPr>
          <p:nvPr/>
        </p:nvPicPr>
        <p:blipFill>
          <a:blip r:embed="rId4" cstate="print"/>
          <a:srcRect/>
          <a:stretch>
            <a:fillRect/>
          </a:stretch>
        </p:blipFill>
        <p:spPr bwMode="auto">
          <a:xfrm>
            <a:off x="783932" y="895350"/>
            <a:ext cx="9432110" cy="5568512"/>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3557" name="CasellaDiTesto 23"/>
          <p:cNvSpPr txBox="1">
            <a:spLocks noChangeArrowheads="1"/>
          </p:cNvSpPr>
          <p:nvPr/>
        </p:nvSpPr>
        <p:spPr bwMode="auto">
          <a:xfrm>
            <a:off x="143933" y="1632790"/>
            <a:ext cx="11018053" cy="646331"/>
          </a:xfrm>
          <a:prstGeom prst="rect">
            <a:avLst/>
          </a:prstGeom>
          <a:solidFill>
            <a:srgbClr val="3399FF"/>
          </a:solidFill>
          <a:ln w="9525">
            <a:noFill/>
            <a:miter lim="800000"/>
            <a:headEnd/>
            <a:tailEnd/>
          </a:ln>
        </p:spPr>
        <p:txBody>
          <a:bodyPr wrap="square">
            <a:spAutoFit/>
          </a:bodyPr>
          <a:lstStyle/>
          <a:p>
            <a:r>
              <a:rPr lang="it-IT" b="1" dirty="0">
                <a:solidFill>
                  <a:schemeClr val="bg1"/>
                </a:solidFill>
                <a:latin typeface="Gotham"/>
              </a:rPr>
              <a:t>Dal 2010 a oggi, per l’esercizio dell’attività libero-professionale, ha modificato il numero di medici veterinari coinvolti?</a:t>
            </a:r>
            <a:endParaRPr lang="it-IT" sz="1400" dirty="0">
              <a:solidFill>
                <a:schemeClr val="bg1"/>
              </a:solidFill>
              <a:latin typeface="Gotham"/>
            </a:endParaRPr>
          </a:p>
        </p:txBody>
      </p:sp>
      <p:grpSp>
        <p:nvGrpSpPr>
          <p:cNvPr id="14" name="Gruppo 13"/>
          <p:cNvGrpSpPr/>
          <p:nvPr/>
        </p:nvGrpSpPr>
        <p:grpSpPr>
          <a:xfrm>
            <a:off x="156929" y="2460143"/>
            <a:ext cx="6608651" cy="3723930"/>
            <a:chOff x="330355" y="2349781"/>
            <a:chExt cx="6608651" cy="3723930"/>
          </a:xfrm>
        </p:grpSpPr>
        <p:sp>
          <p:nvSpPr>
            <p:cNvPr id="23554" name="CasellaDiTesto 7"/>
            <p:cNvSpPr txBox="1">
              <a:spLocks noChangeArrowheads="1"/>
            </p:cNvSpPr>
            <p:nvPr/>
          </p:nvSpPr>
          <p:spPr bwMode="auto">
            <a:xfrm>
              <a:off x="5760478" y="2349781"/>
              <a:ext cx="1178528" cy="1107996"/>
            </a:xfrm>
            <a:prstGeom prst="rect">
              <a:avLst/>
            </a:prstGeom>
            <a:noFill/>
            <a:ln w="9525">
              <a:solidFill>
                <a:srgbClr val="0070C0"/>
              </a:solidFill>
              <a:miter lim="800000"/>
              <a:headEnd/>
              <a:tailEnd/>
            </a:ln>
          </p:spPr>
          <p:txBody>
            <a:bodyPr wrap="none">
              <a:spAutoFit/>
            </a:bodyPr>
            <a:lstStyle/>
            <a:p>
              <a:r>
                <a:rPr lang="it-IT" sz="6600" dirty="0">
                  <a:solidFill>
                    <a:srgbClr val="0070C0"/>
                  </a:solidFill>
                  <a:latin typeface="Franklin Gothic Heavy" pitchFamily="34" charset="0"/>
                </a:rPr>
                <a:t>+1</a:t>
              </a:r>
            </a:p>
          </p:txBody>
        </p:sp>
        <p:sp>
          <p:nvSpPr>
            <p:cNvPr id="23555" name="CasellaDiTesto 8"/>
            <p:cNvSpPr txBox="1">
              <a:spLocks noChangeArrowheads="1"/>
            </p:cNvSpPr>
            <p:nvPr/>
          </p:nvSpPr>
          <p:spPr bwMode="auto">
            <a:xfrm>
              <a:off x="5810111" y="4965715"/>
              <a:ext cx="1125629" cy="1107996"/>
            </a:xfrm>
            <a:prstGeom prst="rect">
              <a:avLst/>
            </a:prstGeom>
            <a:noFill/>
            <a:ln w="9525">
              <a:solidFill>
                <a:srgbClr val="C9A4E4"/>
              </a:solidFill>
              <a:miter lim="800000"/>
              <a:headEnd/>
              <a:tailEnd/>
            </a:ln>
          </p:spPr>
          <p:txBody>
            <a:bodyPr wrap="none">
              <a:spAutoFit/>
            </a:bodyPr>
            <a:lstStyle/>
            <a:p>
              <a:r>
                <a:rPr lang="it-IT" sz="6600">
                  <a:solidFill>
                    <a:srgbClr val="BA7DE7"/>
                  </a:solidFill>
                  <a:latin typeface="Franklin Gothic Heavy" pitchFamily="34" charset="0"/>
                </a:rPr>
                <a:t>- 1</a:t>
              </a:r>
            </a:p>
          </p:txBody>
        </p:sp>
        <p:pic>
          <p:nvPicPr>
            <p:cNvPr id="23558" name="Immagine 2"/>
            <p:cNvPicPr>
              <a:picLocks noChangeAspect="1"/>
            </p:cNvPicPr>
            <p:nvPr/>
          </p:nvPicPr>
          <p:blipFill>
            <a:blip r:embed="rId4" cstate="print"/>
            <a:srcRect/>
            <a:stretch>
              <a:fillRect/>
            </a:stretch>
          </p:blipFill>
          <p:spPr bwMode="auto">
            <a:xfrm>
              <a:off x="330355" y="2491674"/>
              <a:ext cx="6400800" cy="3567112"/>
            </a:xfrm>
            <a:prstGeom prst="rect">
              <a:avLst/>
            </a:prstGeom>
            <a:noFill/>
            <a:ln w="9525">
              <a:noFill/>
              <a:miter lim="800000"/>
              <a:headEnd/>
              <a:tailEnd/>
            </a:ln>
          </p:spPr>
        </p:pic>
      </p:grpSp>
      <p:sp>
        <p:nvSpPr>
          <p:cNvPr id="23559" name="CasellaDiTesto 6"/>
          <p:cNvSpPr txBox="1">
            <a:spLocks noChangeArrowheads="1"/>
          </p:cNvSpPr>
          <p:nvPr/>
        </p:nvSpPr>
        <p:spPr bwMode="auto">
          <a:xfrm>
            <a:off x="4195674" y="6362117"/>
            <a:ext cx="4895851" cy="276225"/>
          </a:xfrm>
          <a:prstGeom prst="rect">
            <a:avLst/>
          </a:prstGeom>
          <a:noFill/>
          <a:ln w="9525">
            <a:noFill/>
            <a:miter lim="800000"/>
            <a:headEnd/>
            <a:tailEnd/>
          </a:ln>
        </p:spPr>
        <p:txBody>
          <a:bodyPr>
            <a:spAutoFit/>
          </a:bodyPr>
          <a:lstStyle/>
          <a:p>
            <a:r>
              <a:rPr lang="it-IT" sz="1200" dirty="0">
                <a:latin typeface="Gotham"/>
              </a:rPr>
              <a:t>Fonte: Indagine VET </a:t>
            </a:r>
            <a:r>
              <a:rPr lang="it-IT" sz="1200" dirty="0" err="1">
                <a:latin typeface="Gotham"/>
              </a:rPr>
              <a:t>Nomisma-FNOVI</a:t>
            </a:r>
            <a:r>
              <a:rPr lang="it-IT" sz="1200" dirty="0">
                <a:latin typeface="Gotham"/>
              </a:rPr>
              <a:t>, 2014.</a:t>
            </a:r>
          </a:p>
        </p:txBody>
      </p:sp>
      <p:grpSp>
        <p:nvGrpSpPr>
          <p:cNvPr id="15" name="Gruppo 14"/>
          <p:cNvGrpSpPr/>
          <p:nvPr/>
        </p:nvGrpSpPr>
        <p:grpSpPr>
          <a:xfrm>
            <a:off x="7393441" y="4008432"/>
            <a:ext cx="3796246" cy="2270237"/>
            <a:chOff x="7393441" y="3803474"/>
            <a:chExt cx="3796246" cy="2270237"/>
          </a:xfrm>
        </p:grpSpPr>
        <p:sp>
          <p:nvSpPr>
            <p:cNvPr id="11" name="CasellaDiTesto 10"/>
            <p:cNvSpPr txBox="1"/>
            <p:nvPr/>
          </p:nvSpPr>
          <p:spPr>
            <a:xfrm>
              <a:off x="7393441" y="3803474"/>
              <a:ext cx="3705480" cy="923330"/>
            </a:xfrm>
            <a:prstGeom prst="rect">
              <a:avLst/>
            </a:prstGeom>
            <a:solidFill>
              <a:schemeClr val="bg1">
                <a:lumMod val="95000"/>
              </a:schemeClr>
            </a:solidFill>
            <a:ln>
              <a:solidFill>
                <a:schemeClr val="tx1"/>
              </a:solidFill>
            </a:ln>
          </p:spPr>
          <p:txBody>
            <a:bodyPr wrap="square">
              <a:spAutoFit/>
            </a:bodyPr>
            <a:lstStyle/>
            <a:p>
              <a:pPr algn="ctr" fontAlgn="auto">
                <a:spcBef>
                  <a:spcPts val="0"/>
                </a:spcBef>
                <a:spcAft>
                  <a:spcPts val="0"/>
                </a:spcAft>
                <a:defRPr/>
              </a:pPr>
              <a:r>
                <a:rPr lang="it-IT" dirty="0">
                  <a:latin typeface="Gotham" pitchFamily="2" charset="0"/>
                  <a:cs typeface="+mn-cs"/>
                </a:rPr>
                <a:t>Previsione del numero di VET coinvolti nell’attività di libera professione per i prossimi 15 anni</a:t>
              </a:r>
            </a:p>
          </p:txBody>
        </p:sp>
        <p:sp>
          <p:nvSpPr>
            <p:cNvPr id="23561" name="CasellaDiTesto 11"/>
            <p:cNvSpPr txBox="1">
              <a:spLocks noChangeArrowheads="1"/>
            </p:cNvSpPr>
            <p:nvPr/>
          </p:nvSpPr>
          <p:spPr bwMode="auto">
            <a:xfrm>
              <a:off x="9410033" y="4965715"/>
              <a:ext cx="1779654" cy="1107996"/>
            </a:xfrm>
            <a:prstGeom prst="rect">
              <a:avLst/>
            </a:prstGeom>
            <a:noFill/>
            <a:ln w="9525">
              <a:noFill/>
              <a:miter lim="800000"/>
              <a:headEnd/>
              <a:tailEnd/>
            </a:ln>
          </p:spPr>
          <p:txBody>
            <a:bodyPr wrap="none">
              <a:spAutoFit/>
            </a:bodyPr>
            <a:lstStyle/>
            <a:p>
              <a:r>
                <a:rPr lang="it-IT" sz="6600" dirty="0">
                  <a:solidFill>
                    <a:srgbClr val="92D050"/>
                  </a:solidFill>
                  <a:latin typeface="Franklin Gothic Heavy" pitchFamily="34" charset="0"/>
                </a:rPr>
                <a:t>73%</a:t>
              </a:r>
            </a:p>
          </p:txBody>
        </p:sp>
        <p:sp>
          <p:nvSpPr>
            <p:cNvPr id="23562" name="CasellaDiTesto 12"/>
            <p:cNvSpPr txBox="1">
              <a:spLocks noChangeArrowheads="1"/>
            </p:cNvSpPr>
            <p:nvPr/>
          </p:nvSpPr>
          <p:spPr bwMode="auto">
            <a:xfrm>
              <a:off x="8808366" y="4793407"/>
              <a:ext cx="2305049" cy="353943"/>
            </a:xfrm>
            <a:prstGeom prst="rect">
              <a:avLst/>
            </a:prstGeom>
            <a:noFill/>
            <a:ln w="9525">
              <a:noFill/>
              <a:miter lim="800000"/>
              <a:headEnd/>
              <a:tailEnd/>
            </a:ln>
          </p:spPr>
          <p:txBody>
            <a:bodyPr>
              <a:spAutoFit/>
            </a:bodyPr>
            <a:lstStyle/>
            <a:p>
              <a:pPr algn="ctr"/>
              <a:r>
                <a:rPr lang="it-IT" sz="1700" dirty="0">
                  <a:latin typeface="Gotham"/>
                </a:rPr>
                <a:t>Nessun cambiamento</a:t>
              </a:r>
            </a:p>
          </p:txBody>
        </p:sp>
      </p:grpSp>
      <p:sp>
        <p:nvSpPr>
          <p:cNvPr id="12" name="Titolo 11"/>
          <p:cNvSpPr>
            <a:spLocks noGrp="1"/>
          </p:cNvSpPr>
          <p:nvPr>
            <p:ph type="title"/>
          </p:nvPr>
        </p:nvSpPr>
        <p:spPr>
          <a:xfrm>
            <a:off x="204948" y="898630"/>
            <a:ext cx="11022724" cy="650164"/>
          </a:xfrm>
        </p:spPr>
        <p:txBody>
          <a:bodyPr>
            <a:normAutofit/>
          </a:bodyPr>
          <a:lstStyle/>
          <a:p>
            <a:r>
              <a:rPr lang="it-IT" sz="2800" b="1" dirty="0" smtClean="0">
                <a:solidFill>
                  <a:srgbClr val="0070C0"/>
                </a:solidFill>
                <a:latin typeface="Arial" pitchFamily="34" charset="0"/>
                <a:cs typeface="Arial" pitchFamily="34" charset="0"/>
              </a:rPr>
              <a:t>Libera professione: capacità di attivazione di occupazione</a:t>
            </a:r>
            <a:endParaRPr lang="it-IT" sz="2800" dirty="0">
              <a:solidFill>
                <a:srgbClr val="0070C0"/>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584775"/>
          </a:xfrm>
          <a:prstGeom prst="rect">
            <a:avLst/>
          </a:prstGeom>
        </p:spPr>
        <p:txBody>
          <a:bodyPr wrap="square">
            <a:spAutoFit/>
          </a:bodyPr>
          <a:lstStyle/>
          <a:p>
            <a:endParaRPr lang="it-IT" sz="1400" b="1" dirty="0" smtClean="0">
              <a:solidFill>
                <a:srgbClr val="0070C0"/>
              </a:solidFill>
            </a:endParaRPr>
          </a:p>
          <a:p>
            <a:endParaRPr lang="it-IT" b="1" dirty="0" smtClean="0">
              <a:solidFill>
                <a:srgbClr val="0070C0"/>
              </a:solidFill>
            </a:endParaRPr>
          </a:p>
        </p:txBody>
      </p:sp>
      <p:pic>
        <p:nvPicPr>
          <p:cNvPr id="26626" name="Picture 2"/>
          <p:cNvPicPr>
            <a:picLocks noChangeAspect="1" noChangeArrowheads="1"/>
          </p:cNvPicPr>
          <p:nvPr/>
        </p:nvPicPr>
        <p:blipFill>
          <a:blip r:embed="rId4" cstate="print"/>
          <a:srcRect/>
          <a:stretch>
            <a:fillRect/>
          </a:stretch>
        </p:blipFill>
        <p:spPr bwMode="auto">
          <a:xfrm>
            <a:off x="3849294" y="112495"/>
            <a:ext cx="7362825" cy="6696075"/>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cstate="print"/>
          <a:srcRect/>
          <a:stretch>
            <a:fillRect/>
          </a:stretch>
        </p:blipFill>
        <p:spPr bwMode="auto">
          <a:xfrm>
            <a:off x="219031" y="1166648"/>
            <a:ext cx="11055055" cy="4966138"/>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028" name="CasellaDiTesto 23"/>
          <p:cNvSpPr txBox="1">
            <a:spLocks noChangeArrowheads="1"/>
          </p:cNvSpPr>
          <p:nvPr/>
        </p:nvSpPr>
        <p:spPr bwMode="auto">
          <a:xfrm>
            <a:off x="143934" y="1538194"/>
            <a:ext cx="4648783" cy="461665"/>
          </a:xfrm>
          <a:prstGeom prst="rect">
            <a:avLst/>
          </a:prstGeom>
          <a:solidFill>
            <a:srgbClr val="3399FF"/>
          </a:solidFill>
          <a:ln w="9525">
            <a:noFill/>
            <a:miter lim="800000"/>
            <a:headEnd/>
            <a:tailEnd/>
          </a:ln>
        </p:spPr>
        <p:txBody>
          <a:bodyPr wrap="square">
            <a:spAutoFit/>
          </a:bodyPr>
          <a:lstStyle/>
          <a:p>
            <a:r>
              <a:rPr lang="it-IT" sz="2400" b="1" dirty="0">
                <a:solidFill>
                  <a:schemeClr val="bg1"/>
                </a:solidFill>
                <a:latin typeface="Gotham"/>
              </a:rPr>
              <a:t>Previsione giro d’affari al 2030</a:t>
            </a:r>
            <a:endParaRPr lang="it-IT" dirty="0">
              <a:solidFill>
                <a:schemeClr val="bg1"/>
              </a:solidFill>
              <a:latin typeface="Gotham"/>
            </a:endParaRPr>
          </a:p>
        </p:txBody>
      </p:sp>
      <p:sp>
        <p:nvSpPr>
          <p:cNvPr id="1029" name="CasellaDiTesto 6"/>
          <p:cNvSpPr txBox="1">
            <a:spLocks noChangeArrowheads="1"/>
          </p:cNvSpPr>
          <p:nvPr/>
        </p:nvSpPr>
        <p:spPr bwMode="auto">
          <a:xfrm>
            <a:off x="7847993" y="6424235"/>
            <a:ext cx="3377103" cy="276999"/>
          </a:xfrm>
          <a:prstGeom prst="rect">
            <a:avLst/>
          </a:prstGeom>
          <a:noFill/>
          <a:ln w="9525">
            <a:noFill/>
            <a:miter lim="800000"/>
            <a:headEnd/>
            <a:tailEnd/>
          </a:ln>
        </p:spPr>
        <p:txBody>
          <a:bodyPr wrap="square">
            <a:spAutoFit/>
          </a:bodyPr>
          <a:lstStyle/>
          <a:p>
            <a:r>
              <a:rPr lang="it-IT" sz="1200" dirty="0">
                <a:latin typeface="Gotham"/>
              </a:rPr>
              <a:t>Fonte: Indagine VET </a:t>
            </a:r>
            <a:r>
              <a:rPr lang="it-IT" sz="1200" dirty="0" err="1">
                <a:latin typeface="Gotham"/>
              </a:rPr>
              <a:t>Nomisma-FNOVI</a:t>
            </a:r>
            <a:r>
              <a:rPr lang="it-IT" sz="1200" dirty="0">
                <a:latin typeface="Gotham"/>
              </a:rPr>
              <a:t>, 2014.</a:t>
            </a:r>
          </a:p>
        </p:txBody>
      </p:sp>
      <p:graphicFrame>
        <p:nvGraphicFramePr>
          <p:cNvPr id="1026" name="Grafico 1"/>
          <p:cNvGraphicFramePr>
            <a:graphicFrameLocks/>
          </p:cNvGraphicFramePr>
          <p:nvPr/>
        </p:nvGraphicFramePr>
        <p:xfrm>
          <a:off x="76200" y="1995285"/>
          <a:ext cx="8968317" cy="4567237"/>
        </p:xfrm>
        <a:graphic>
          <a:graphicData uri="http://schemas.openxmlformats.org/presentationml/2006/ole">
            <p:oleObj spid="_x0000_s1026" r:id="rId5" imgW="6730567" imgH="4566300" progId="Excel.Sheet.8">
              <p:embed/>
            </p:oleObj>
          </a:graphicData>
        </a:graphic>
      </p:graphicFrame>
      <p:grpSp>
        <p:nvGrpSpPr>
          <p:cNvPr id="12" name="Gruppo 11"/>
          <p:cNvGrpSpPr/>
          <p:nvPr/>
        </p:nvGrpSpPr>
        <p:grpSpPr>
          <a:xfrm>
            <a:off x="7314610" y="1935723"/>
            <a:ext cx="3941963" cy="1593212"/>
            <a:chOff x="7314610" y="1935723"/>
            <a:chExt cx="3941963" cy="1593212"/>
          </a:xfrm>
        </p:grpSpPr>
        <p:sp>
          <p:nvSpPr>
            <p:cNvPr id="14" name="CasellaDiTesto 13"/>
            <p:cNvSpPr txBox="1"/>
            <p:nvPr/>
          </p:nvSpPr>
          <p:spPr>
            <a:xfrm>
              <a:off x="7314610" y="1935723"/>
              <a:ext cx="3941963" cy="646331"/>
            </a:xfrm>
            <a:prstGeom prst="rect">
              <a:avLst/>
            </a:prstGeom>
            <a:solidFill>
              <a:schemeClr val="bg1">
                <a:lumMod val="95000"/>
              </a:schemeClr>
            </a:solidFill>
            <a:ln>
              <a:solidFill>
                <a:schemeClr val="tx1"/>
              </a:solidFill>
            </a:ln>
          </p:spPr>
          <p:txBody>
            <a:bodyPr wrap="square">
              <a:spAutoFit/>
            </a:bodyPr>
            <a:lstStyle/>
            <a:p>
              <a:pPr algn="ctr" fontAlgn="auto">
                <a:spcBef>
                  <a:spcPts val="0"/>
                </a:spcBef>
                <a:spcAft>
                  <a:spcPts val="0"/>
                </a:spcAft>
                <a:defRPr/>
              </a:pPr>
              <a:r>
                <a:rPr lang="it-IT" dirty="0">
                  <a:latin typeface="Gotham" pitchFamily="2" charset="0"/>
                  <a:cs typeface="+mn-cs"/>
                </a:rPr>
                <a:t>Previsione di incremento prezzi medi delle </a:t>
              </a:r>
              <a:r>
                <a:rPr lang="it-IT" dirty="0" smtClean="0">
                  <a:latin typeface="Gotham" pitchFamily="2" charset="0"/>
                  <a:cs typeface="+mn-cs"/>
                </a:rPr>
                <a:t>prestazioni </a:t>
              </a:r>
              <a:r>
                <a:rPr lang="it-IT" dirty="0">
                  <a:latin typeface="Gotham" pitchFamily="2" charset="0"/>
                  <a:cs typeface="+mn-cs"/>
                </a:rPr>
                <a:t>prossimi 15 anni</a:t>
              </a:r>
            </a:p>
          </p:txBody>
        </p:sp>
        <p:sp>
          <p:nvSpPr>
            <p:cNvPr id="1031" name="CasellaDiTesto 14"/>
            <p:cNvSpPr txBox="1">
              <a:spLocks noChangeArrowheads="1"/>
            </p:cNvSpPr>
            <p:nvPr/>
          </p:nvSpPr>
          <p:spPr bwMode="auto">
            <a:xfrm>
              <a:off x="9476919" y="2420939"/>
              <a:ext cx="1779654" cy="1107996"/>
            </a:xfrm>
            <a:prstGeom prst="rect">
              <a:avLst/>
            </a:prstGeom>
            <a:noFill/>
            <a:ln w="9525">
              <a:noFill/>
              <a:miter lim="800000"/>
              <a:headEnd/>
              <a:tailEnd/>
            </a:ln>
          </p:spPr>
          <p:txBody>
            <a:bodyPr wrap="none">
              <a:spAutoFit/>
            </a:bodyPr>
            <a:lstStyle/>
            <a:p>
              <a:r>
                <a:rPr lang="it-IT" sz="6600" dirty="0">
                  <a:solidFill>
                    <a:srgbClr val="92D050"/>
                  </a:solidFill>
                  <a:latin typeface="Franklin Gothic Heavy" pitchFamily="34" charset="0"/>
                </a:rPr>
                <a:t>59%</a:t>
              </a:r>
            </a:p>
          </p:txBody>
        </p:sp>
        <p:sp>
          <p:nvSpPr>
            <p:cNvPr id="1032" name="CasellaDiTesto 15"/>
            <p:cNvSpPr txBox="1">
              <a:spLocks noChangeArrowheads="1"/>
            </p:cNvSpPr>
            <p:nvPr/>
          </p:nvSpPr>
          <p:spPr bwMode="auto">
            <a:xfrm>
              <a:off x="7897952" y="2819072"/>
              <a:ext cx="1703260" cy="369332"/>
            </a:xfrm>
            <a:prstGeom prst="rect">
              <a:avLst/>
            </a:prstGeom>
            <a:noFill/>
            <a:ln w="9525">
              <a:noFill/>
              <a:miter lim="800000"/>
              <a:headEnd/>
              <a:tailEnd/>
            </a:ln>
          </p:spPr>
          <p:txBody>
            <a:bodyPr wrap="square">
              <a:spAutoFit/>
            </a:bodyPr>
            <a:lstStyle/>
            <a:p>
              <a:pPr algn="ctr"/>
              <a:r>
                <a:rPr lang="it-IT" dirty="0">
                  <a:latin typeface="Gotham"/>
                </a:rPr>
                <a:t>In crescita</a:t>
              </a:r>
            </a:p>
          </p:txBody>
        </p:sp>
      </p:grpSp>
      <p:grpSp>
        <p:nvGrpSpPr>
          <p:cNvPr id="13" name="Gruppo 12"/>
          <p:cNvGrpSpPr/>
          <p:nvPr/>
        </p:nvGrpSpPr>
        <p:grpSpPr>
          <a:xfrm>
            <a:off x="7584012" y="3954805"/>
            <a:ext cx="3672561" cy="1561680"/>
            <a:chOff x="7584012" y="3954805"/>
            <a:chExt cx="3672561" cy="1561680"/>
          </a:xfrm>
        </p:grpSpPr>
        <p:sp>
          <p:nvSpPr>
            <p:cNvPr id="17" name="CasellaDiTesto 16"/>
            <p:cNvSpPr txBox="1"/>
            <p:nvPr/>
          </p:nvSpPr>
          <p:spPr>
            <a:xfrm>
              <a:off x="7584012" y="3954805"/>
              <a:ext cx="3672561" cy="646331"/>
            </a:xfrm>
            <a:prstGeom prst="rect">
              <a:avLst/>
            </a:prstGeom>
            <a:solidFill>
              <a:schemeClr val="bg1">
                <a:lumMod val="95000"/>
              </a:schemeClr>
            </a:solidFill>
            <a:ln>
              <a:solidFill>
                <a:schemeClr val="tx1"/>
              </a:solidFill>
            </a:ln>
          </p:spPr>
          <p:txBody>
            <a:bodyPr wrap="square">
              <a:spAutoFit/>
            </a:bodyPr>
            <a:lstStyle/>
            <a:p>
              <a:pPr algn="ctr" fontAlgn="auto">
                <a:spcBef>
                  <a:spcPts val="0"/>
                </a:spcBef>
                <a:spcAft>
                  <a:spcPts val="0"/>
                </a:spcAft>
                <a:defRPr/>
              </a:pPr>
              <a:r>
                <a:rPr lang="it-IT" dirty="0">
                  <a:latin typeface="Gotham" pitchFamily="2" charset="0"/>
                  <a:cs typeface="+mn-cs"/>
                </a:rPr>
                <a:t>Previsione di incremento numero clienti </a:t>
              </a:r>
              <a:r>
                <a:rPr lang="it-IT" dirty="0" smtClean="0">
                  <a:latin typeface="Gotham" pitchFamily="2" charset="0"/>
                  <a:cs typeface="+mn-cs"/>
                </a:rPr>
                <a:t>serviti </a:t>
              </a:r>
              <a:r>
                <a:rPr lang="it-IT" dirty="0">
                  <a:latin typeface="Gotham" pitchFamily="2" charset="0"/>
                  <a:cs typeface="+mn-cs"/>
                </a:rPr>
                <a:t>prossimi 15 anni</a:t>
              </a:r>
            </a:p>
          </p:txBody>
        </p:sp>
        <p:sp>
          <p:nvSpPr>
            <p:cNvPr id="1034" name="CasellaDiTesto 17"/>
            <p:cNvSpPr txBox="1">
              <a:spLocks noChangeArrowheads="1"/>
            </p:cNvSpPr>
            <p:nvPr/>
          </p:nvSpPr>
          <p:spPr bwMode="auto">
            <a:xfrm>
              <a:off x="9476919" y="4408489"/>
              <a:ext cx="1779654" cy="1107996"/>
            </a:xfrm>
            <a:prstGeom prst="rect">
              <a:avLst/>
            </a:prstGeom>
            <a:noFill/>
            <a:ln w="9525">
              <a:noFill/>
              <a:miter lim="800000"/>
              <a:headEnd/>
              <a:tailEnd/>
            </a:ln>
          </p:spPr>
          <p:txBody>
            <a:bodyPr wrap="none">
              <a:spAutoFit/>
            </a:bodyPr>
            <a:lstStyle/>
            <a:p>
              <a:r>
                <a:rPr lang="it-IT" sz="6600" dirty="0">
                  <a:solidFill>
                    <a:srgbClr val="3399FF"/>
                  </a:solidFill>
                  <a:latin typeface="Franklin Gothic Heavy" pitchFamily="34" charset="0"/>
                </a:rPr>
                <a:t>64%</a:t>
              </a:r>
            </a:p>
          </p:txBody>
        </p:sp>
        <p:sp>
          <p:nvSpPr>
            <p:cNvPr id="1035" name="CasellaDiTesto 18"/>
            <p:cNvSpPr txBox="1">
              <a:spLocks noChangeArrowheads="1"/>
            </p:cNvSpPr>
            <p:nvPr/>
          </p:nvSpPr>
          <p:spPr bwMode="auto">
            <a:xfrm>
              <a:off x="7928753" y="4714767"/>
              <a:ext cx="1609397" cy="646113"/>
            </a:xfrm>
            <a:prstGeom prst="rect">
              <a:avLst/>
            </a:prstGeom>
            <a:noFill/>
            <a:ln w="9525">
              <a:noFill/>
              <a:miter lim="800000"/>
              <a:headEnd/>
              <a:tailEnd/>
            </a:ln>
          </p:spPr>
          <p:txBody>
            <a:bodyPr wrap="square">
              <a:spAutoFit/>
            </a:bodyPr>
            <a:lstStyle/>
            <a:p>
              <a:pPr algn="ctr"/>
              <a:r>
                <a:rPr lang="it-IT" dirty="0">
                  <a:latin typeface="Gotham"/>
                </a:rPr>
                <a:t>Stabili o</a:t>
              </a:r>
            </a:p>
            <a:p>
              <a:pPr algn="ctr"/>
              <a:r>
                <a:rPr lang="it-IT" dirty="0">
                  <a:latin typeface="Gotham"/>
                </a:rPr>
                <a:t>In crescita</a:t>
              </a:r>
            </a:p>
          </p:txBody>
        </p:sp>
      </p:grpSp>
      <p:sp>
        <p:nvSpPr>
          <p:cNvPr id="15" name="Titolo 14"/>
          <p:cNvSpPr>
            <a:spLocks noGrp="1"/>
          </p:cNvSpPr>
          <p:nvPr>
            <p:ph type="title"/>
          </p:nvPr>
        </p:nvSpPr>
        <p:spPr>
          <a:xfrm>
            <a:off x="110355" y="885404"/>
            <a:ext cx="11133083" cy="659634"/>
          </a:xfrm>
        </p:spPr>
        <p:txBody>
          <a:bodyPr>
            <a:normAutofit/>
          </a:bodyPr>
          <a:lstStyle/>
          <a:p>
            <a:r>
              <a:rPr lang="it-IT" sz="3200" b="1" dirty="0" smtClean="0">
                <a:solidFill>
                  <a:srgbClr val="0070C0"/>
                </a:solidFill>
                <a:latin typeface="Arial" pitchFamily="34" charset="0"/>
                <a:cs typeface="Arial" pitchFamily="34" charset="0"/>
              </a:rPr>
              <a:t>Libera professione: Previsioni clienti, prezzi, giro d’affari</a:t>
            </a:r>
            <a:endParaRPr lang="it-IT" sz="3200" dirty="0">
              <a:solidFill>
                <a:srgbClr val="0070C0"/>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4579" name="Immagine 2"/>
          <p:cNvPicPr>
            <a:picLocks noChangeAspect="1"/>
          </p:cNvPicPr>
          <p:nvPr/>
        </p:nvPicPr>
        <p:blipFill>
          <a:blip r:embed="rId4" cstate="print"/>
          <a:srcRect/>
          <a:stretch>
            <a:fillRect/>
          </a:stretch>
        </p:blipFill>
        <p:spPr bwMode="auto">
          <a:xfrm>
            <a:off x="162691" y="2380599"/>
            <a:ext cx="10898102" cy="3908499"/>
          </a:xfrm>
          <a:prstGeom prst="rect">
            <a:avLst/>
          </a:prstGeom>
          <a:noFill/>
          <a:ln w="9525">
            <a:noFill/>
            <a:miter lim="800000"/>
            <a:headEnd/>
            <a:tailEnd/>
          </a:ln>
        </p:spPr>
      </p:pic>
      <p:sp>
        <p:nvSpPr>
          <p:cNvPr id="24580" name="CasellaDiTesto 12"/>
          <p:cNvSpPr txBox="1">
            <a:spLocks noChangeArrowheads="1"/>
          </p:cNvSpPr>
          <p:nvPr/>
        </p:nvSpPr>
        <p:spPr bwMode="auto">
          <a:xfrm>
            <a:off x="333125" y="1671132"/>
            <a:ext cx="6477578" cy="461665"/>
          </a:xfrm>
          <a:prstGeom prst="rect">
            <a:avLst/>
          </a:prstGeom>
          <a:solidFill>
            <a:srgbClr val="3399FF"/>
          </a:solidFill>
          <a:ln w="9525">
            <a:noFill/>
            <a:miter lim="800000"/>
            <a:headEnd/>
            <a:tailEnd/>
          </a:ln>
        </p:spPr>
        <p:txBody>
          <a:bodyPr wrap="square">
            <a:spAutoFit/>
          </a:bodyPr>
          <a:lstStyle/>
          <a:p>
            <a:r>
              <a:rPr lang="it-IT" sz="2400" b="1" dirty="0">
                <a:solidFill>
                  <a:schemeClr val="bg1"/>
                </a:solidFill>
                <a:latin typeface="Gotham"/>
              </a:rPr>
              <a:t>La sua attività di libero professionista è …</a:t>
            </a:r>
            <a:endParaRPr lang="it-IT" dirty="0">
              <a:solidFill>
                <a:schemeClr val="bg1"/>
              </a:solidFill>
              <a:latin typeface="Gotham"/>
            </a:endParaRPr>
          </a:p>
        </p:txBody>
      </p:sp>
      <p:sp>
        <p:nvSpPr>
          <p:cNvPr id="24581" name="CasellaDiTesto 19"/>
          <p:cNvSpPr txBox="1">
            <a:spLocks noChangeArrowheads="1"/>
          </p:cNvSpPr>
          <p:nvPr/>
        </p:nvSpPr>
        <p:spPr bwMode="auto">
          <a:xfrm>
            <a:off x="7863711" y="6353503"/>
            <a:ext cx="3282510" cy="276999"/>
          </a:xfrm>
          <a:prstGeom prst="rect">
            <a:avLst/>
          </a:prstGeom>
          <a:noFill/>
          <a:ln w="9525">
            <a:noFill/>
            <a:miter lim="800000"/>
            <a:headEnd/>
            <a:tailEnd/>
          </a:ln>
        </p:spPr>
        <p:txBody>
          <a:bodyPr wrap="square">
            <a:spAutoFit/>
          </a:bodyPr>
          <a:lstStyle/>
          <a:p>
            <a:r>
              <a:rPr lang="it-IT" sz="1200" dirty="0">
                <a:latin typeface="Gotham"/>
              </a:rPr>
              <a:t>Fonte: Indagine VET </a:t>
            </a:r>
            <a:r>
              <a:rPr lang="it-IT" sz="1200" dirty="0" err="1">
                <a:latin typeface="Gotham"/>
              </a:rPr>
              <a:t>Nomisma-FNOVI</a:t>
            </a:r>
            <a:r>
              <a:rPr lang="it-IT" sz="1200" dirty="0">
                <a:latin typeface="Gotham"/>
              </a:rPr>
              <a:t>, 2014.</a:t>
            </a:r>
          </a:p>
        </p:txBody>
      </p:sp>
      <p:sp>
        <p:nvSpPr>
          <p:cNvPr id="6" name="Titolo 5"/>
          <p:cNvSpPr>
            <a:spLocks noGrp="1"/>
          </p:cNvSpPr>
          <p:nvPr>
            <p:ph type="title"/>
          </p:nvPr>
        </p:nvSpPr>
        <p:spPr>
          <a:xfrm>
            <a:off x="268012" y="977462"/>
            <a:ext cx="10862442" cy="697460"/>
          </a:xfrm>
        </p:spPr>
        <p:txBody>
          <a:bodyPr>
            <a:normAutofit/>
          </a:bodyPr>
          <a:lstStyle/>
          <a:p>
            <a:r>
              <a:rPr lang="it-IT" sz="3200" b="1" dirty="0" smtClean="0">
                <a:solidFill>
                  <a:srgbClr val="0070C0"/>
                </a:solidFill>
                <a:latin typeface="Gotham"/>
              </a:rPr>
              <a:t>Libera professione: percezione sulla propria attività</a:t>
            </a:r>
            <a:endParaRPr lang="it-IT" sz="3200" dirty="0">
              <a:solidFill>
                <a:srgbClr val="0070C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330120" y="1012991"/>
            <a:ext cx="10689976" cy="5170646"/>
          </a:xfrm>
          <a:prstGeom prst="rect">
            <a:avLst/>
          </a:prstGeom>
        </p:spPr>
        <p:txBody>
          <a:bodyPr wrap="square">
            <a:spAutoFit/>
          </a:bodyPr>
          <a:lstStyle/>
          <a:p>
            <a:r>
              <a:rPr lang="it-IT" sz="4800" b="1" dirty="0" smtClean="0">
                <a:solidFill>
                  <a:srgbClr val="0070C0"/>
                </a:solidFill>
                <a:latin typeface="Arial" pitchFamily="34" charset="0"/>
                <a:cs typeface="Arial" pitchFamily="34" charset="0"/>
              </a:rPr>
              <a:t>ANMVI</a:t>
            </a:r>
          </a:p>
          <a:p>
            <a:endParaRPr lang="it-IT" b="1" dirty="0" smtClean="0">
              <a:latin typeface="Arial" pitchFamily="34" charset="0"/>
              <a:cs typeface="Arial" pitchFamily="34" charset="0"/>
            </a:endParaRPr>
          </a:p>
          <a:p>
            <a:r>
              <a:rPr lang="it-IT" sz="2200" b="1" dirty="0" smtClean="0">
                <a:latin typeface="Arial" pitchFamily="34" charset="0"/>
                <a:cs typeface="Arial" pitchFamily="34" charset="0"/>
              </a:rPr>
              <a:t>Strutture veterinarie private per animali da compagnia, IV Indagine 2016</a:t>
            </a:r>
            <a:r>
              <a:rPr lang="it-IT" sz="2200" dirty="0" smtClean="0">
                <a:latin typeface="Arial" pitchFamily="34" charset="0"/>
                <a:cs typeface="Arial" pitchFamily="34" charset="0"/>
              </a:rPr>
              <a:t/>
            </a:r>
            <a:br>
              <a:rPr lang="it-IT" sz="2200" dirty="0" smtClean="0">
                <a:latin typeface="Arial" pitchFamily="34" charset="0"/>
                <a:cs typeface="Arial" pitchFamily="34" charset="0"/>
              </a:rPr>
            </a:br>
            <a:r>
              <a:rPr lang="it-IT" sz="2200" i="1" dirty="0" smtClean="0">
                <a:latin typeface="Arial" pitchFamily="34" charset="0"/>
                <a:cs typeface="Arial" pitchFamily="34" charset="0"/>
              </a:rPr>
              <a:t>Indagine realizzata per ANMVI da </a:t>
            </a:r>
            <a:r>
              <a:rPr lang="it-IT" sz="2200" i="1" dirty="0" err="1" smtClean="0">
                <a:latin typeface="Arial" pitchFamily="34" charset="0"/>
                <a:cs typeface="Arial" pitchFamily="34" charset="0"/>
              </a:rPr>
              <a:t>Research</a:t>
            </a:r>
            <a:r>
              <a:rPr lang="it-IT" sz="2200" i="1" dirty="0" smtClean="0">
                <a:latin typeface="Arial" pitchFamily="34" charset="0"/>
                <a:cs typeface="Arial" pitchFamily="34" charset="0"/>
              </a:rPr>
              <a:t> &amp; Consulting di Antonella </a:t>
            </a:r>
            <a:r>
              <a:rPr lang="it-IT" sz="2200" i="1" dirty="0" err="1" smtClean="0">
                <a:latin typeface="Arial" pitchFamily="34" charset="0"/>
                <a:cs typeface="Arial" pitchFamily="34" charset="0"/>
              </a:rPr>
              <a:t>Cassinari</a:t>
            </a:r>
            <a:r>
              <a:rPr lang="it-IT" sz="2200" i="1" dirty="0" smtClean="0">
                <a:latin typeface="Arial" pitchFamily="34" charset="0"/>
                <a:cs typeface="Arial" pitchFamily="34" charset="0"/>
              </a:rPr>
              <a:t> </a:t>
            </a:r>
          </a:p>
          <a:p>
            <a:r>
              <a:rPr lang="it-IT" sz="2200" i="1" dirty="0" smtClean="0">
                <a:latin typeface="Arial" pitchFamily="34" charset="0"/>
                <a:cs typeface="Arial" pitchFamily="34" charset="0"/>
              </a:rPr>
              <a:t>In collaborazione con </a:t>
            </a:r>
            <a:r>
              <a:rPr lang="it-IT" sz="2200" i="1" dirty="0" err="1" smtClean="0">
                <a:latin typeface="Arial" pitchFamily="34" charset="0"/>
                <a:cs typeface="Arial" pitchFamily="34" charset="0"/>
              </a:rPr>
              <a:t>K-Research</a:t>
            </a:r>
            <a:r>
              <a:rPr lang="it-IT" sz="2200" i="1" dirty="0" smtClean="0">
                <a:latin typeface="Arial" pitchFamily="34" charset="0"/>
                <a:cs typeface="Arial" pitchFamily="34" charset="0"/>
              </a:rPr>
              <a:t> S.r.l</a:t>
            </a:r>
            <a:endParaRPr lang="it-IT" sz="2200" dirty="0" smtClean="0">
              <a:latin typeface="Arial" pitchFamily="34" charset="0"/>
              <a:cs typeface="Arial" pitchFamily="34" charset="0"/>
            </a:endParaRPr>
          </a:p>
          <a:p>
            <a:endParaRPr lang="it-IT" sz="2200" b="1" dirty="0" smtClean="0">
              <a:latin typeface="Arial" pitchFamily="34" charset="0"/>
              <a:cs typeface="Arial" pitchFamily="34" charset="0"/>
            </a:endParaRPr>
          </a:p>
          <a:p>
            <a:r>
              <a:rPr lang="it-IT" sz="2200" b="1" dirty="0" smtClean="0">
                <a:latin typeface="Arial" pitchFamily="34" charset="0"/>
                <a:cs typeface="Arial" pitchFamily="34" charset="0"/>
              </a:rPr>
              <a:t>Target d’intervista:</a:t>
            </a:r>
            <a:r>
              <a:rPr lang="it-IT" sz="2200" dirty="0" smtClean="0">
                <a:latin typeface="Arial" pitchFamily="34" charset="0"/>
                <a:cs typeface="Arial" pitchFamily="34" charset="0"/>
              </a:rPr>
              <a:t> titolari di strutture private per la cura di animali da compagnia. 400 interviste telefoniche su campionamento casuale (universo di 6.500 strutture) stratificato secondo due livelli: area geografica (Nord/Centro Sud, incluse isole) e ampiezza del comune (fino a 100 mila abitanti/oltre 100 mila abitanti).</a:t>
            </a:r>
          </a:p>
          <a:p>
            <a:endParaRPr lang="it-IT" sz="2200" b="1" dirty="0" smtClean="0">
              <a:latin typeface="Arial" pitchFamily="34" charset="0"/>
              <a:cs typeface="Arial" pitchFamily="34" charset="0"/>
            </a:endParaRPr>
          </a:p>
          <a:p>
            <a:r>
              <a:rPr lang="it-IT" sz="2200" b="1" dirty="0" smtClean="0">
                <a:latin typeface="Arial" pitchFamily="34" charset="0"/>
                <a:cs typeface="Arial" pitchFamily="34" charset="0"/>
              </a:rPr>
              <a:t>Metodologia:</a:t>
            </a:r>
            <a:r>
              <a:rPr lang="it-IT" sz="2200" dirty="0" smtClean="0">
                <a:latin typeface="Arial" pitchFamily="34" charset="0"/>
                <a:cs typeface="Arial" pitchFamily="34" charset="0"/>
              </a:rPr>
              <a:t> indagine quantitativa tramite interviste telefoniche effettuate con sistema </a:t>
            </a:r>
            <a:r>
              <a:rPr lang="it-IT" sz="2200" dirty="0" err="1" smtClean="0">
                <a:latin typeface="Arial" pitchFamily="34" charset="0"/>
                <a:cs typeface="Arial" pitchFamily="34" charset="0"/>
              </a:rPr>
              <a:t>C.A.T.I.</a:t>
            </a:r>
            <a:r>
              <a:rPr lang="it-IT" sz="2200" dirty="0" smtClean="0">
                <a:latin typeface="Arial" pitchFamily="34" charset="0"/>
                <a:cs typeface="Arial" pitchFamily="34" charset="0"/>
              </a:rPr>
              <a:t> (</a:t>
            </a:r>
            <a:r>
              <a:rPr lang="it-IT" sz="2200" i="1" dirty="0" smtClean="0">
                <a:latin typeface="Arial" pitchFamily="34" charset="0"/>
                <a:cs typeface="Arial" pitchFamily="34" charset="0"/>
              </a:rPr>
              <a:t>Computer </a:t>
            </a:r>
            <a:r>
              <a:rPr lang="it-IT" sz="2200" i="1" dirty="0" err="1" smtClean="0">
                <a:latin typeface="Arial" pitchFamily="34" charset="0"/>
                <a:cs typeface="Arial" pitchFamily="34" charset="0"/>
              </a:rPr>
              <a:t>Aided</a:t>
            </a:r>
            <a:r>
              <a:rPr lang="it-IT" sz="2200" i="1" dirty="0" smtClean="0">
                <a:latin typeface="Arial" pitchFamily="34" charset="0"/>
                <a:cs typeface="Arial" pitchFamily="34" charset="0"/>
              </a:rPr>
              <a:t> </a:t>
            </a:r>
            <a:r>
              <a:rPr lang="it-IT" sz="2200" i="1" dirty="0" err="1" smtClean="0">
                <a:latin typeface="Arial" pitchFamily="34" charset="0"/>
                <a:cs typeface="Arial" pitchFamily="34" charset="0"/>
              </a:rPr>
              <a:t>Telephone</a:t>
            </a:r>
            <a:r>
              <a:rPr lang="it-IT" sz="2200" i="1" dirty="0" smtClean="0">
                <a:latin typeface="Arial" pitchFamily="34" charset="0"/>
                <a:cs typeface="Arial" pitchFamily="34" charset="0"/>
              </a:rPr>
              <a:t> </a:t>
            </a:r>
            <a:r>
              <a:rPr lang="it-IT" sz="2200" i="1" dirty="0" err="1" smtClean="0">
                <a:latin typeface="Arial" pitchFamily="34" charset="0"/>
                <a:cs typeface="Arial" pitchFamily="34" charset="0"/>
              </a:rPr>
              <a:t>Interview</a:t>
            </a:r>
            <a:r>
              <a:rPr lang="it-IT" sz="2200" dirty="0" smtClean="0">
                <a:latin typeface="Arial" pitchFamily="34" charset="0"/>
                <a:cs typeface="Arial" pitchFamily="34" charset="0"/>
              </a:rPr>
              <a:t>) su questionario strutturato. </a:t>
            </a:r>
          </a:p>
          <a:p>
            <a:r>
              <a:rPr lang="it-IT" sz="2200" dirty="0" smtClean="0">
                <a:latin typeface="Arial" pitchFamily="34" charset="0"/>
                <a:cs typeface="Arial" pitchFamily="34" charset="0"/>
              </a:rPr>
              <a:t>Interviste telefoniche realizzate nel mese di gennaio di quest'anno.</a:t>
            </a:r>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3200430" y="612584"/>
            <a:ext cx="8040428" cy="6072728"/>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a:off x="2995448" y="471601"/>
            <a:ext cx="8245383" cy="6367091"/>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3074" name="Picture 2"/>
          <p:cNvPicPr>
            <a:picLocks noChangeAspect="1" noChangeArrowheads="1"/>
          </p:cNvPicPr>
          <p:nvPr/>
        </p:nvPicPr>
        <p:blipFill>
          <a:blip r:embed="rId3" cstate="print"/>
          <a:srcRect/>
          <a:stretch>
            <a:fillRect/>
          </a:stretch>
        </p:blipFill>
        <p:spPr bwMode="auto">
          <a:xfrm>
            <a:off x="3075709" y="536028"/>
            <a:ext cx="8186953" cy="6321971"/>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794479" y="2427658"/>
            <a:ext cx="8869783" cy="3231654"/>
          </a:xfrm>
          <a:prstGeom prst="rect">
            <a:avLst/>
          </a:prstGeom>
        </p:spPr>
        <p:txBody>
          <a:bodyPr wrap="square">
            <a:spAutoFit/>
          </a:bodyPr>
          <a:lstStyle/>
          <a:p>
            <a:r>
              <a:rPr lang="it-IT" sz="4800" b="1" dirty="0" smtClean="0">
                <a:solidFill>
                  <a:srgbClr val="0070C0"/>
                </a:solidFill>
                <a:latin typeface="Arial" pitchFamily="34" charset="0"/>
                <a:cs typeface="Arial" pitchFamily="34" charset="0"/>
              </a:rPr>
              <a:t>Organizzazione strutture MV:</a:t>
            </a:r>
          </a:p>
          <a:p>
            <a:r>
              <a:rPr lang="it-IT" sz="4800" b="1" dirty="0" smtClean="0">
                <a:solidFill>
                  <a:srgbClr val="0070C0"/>
                </a:solidFill>
                <a:latin typeface="Arial" pitchFamily="34" charset="0"/>
                <a:cs typeface="Arial" pitchFamily="34" charset="0"/>
              </a:rPr>
              <a:t>stato dell’arte e prospettive</a:t>
            </a:r>
          </a:p>
          <a:p>
            <a:endParaRPr lang="it-IT" sz="1400" b="1" dirty="0" smtClean="0">
              <a:solidFill>
                <a:srgbClr val="0070C0"/>
              </a:solidFill>
            </a:endParaRPr>
          </a:p>
          <a:p>
            <a:endParaRPr lang="it-IT" sz="1400" b="1" dirty="0" smtClean="0">
              <a:solidFill>
                <a:srgbClr val="0070C0"/>
              </a:solidFill>
            </a:endParaRPr>
          </a:p>
          <a:p>
            <a:endParaRPr lang="it-IT" sz="1400" b="1" dirty="0" smtClean="0">
              <a:solidFill>
                <a:srgbClr val="0070C0"/>
              </a:solidFill>
            </a:endParaRPr>
          </a:p>
          <a:p>
            <a:endParaRPr lang="it-IT" sz="1400" b="1" dirty="0" smtClean="0">
              <a:solidFill>
                <a:srgbClr val="0070C0"/>
              </a:solidFill>
            </a:endParaRPr>
          </a:p>
          <a:p>
            <a:endParaRPr lang="it-IT" b="1" dirty="0" smtClean="0">
              <a:solidFill>
                <a:srgbClr val="0070C0"/>
              </a:solidFill>
            </a:endParaRPr>
          </a:p>
          <a:p>
            <a:endParaRPr lang="it-IT" sz="1400" b="1" dirty="0" smtClean="0">
              <a:solidFill>
                <a:srgbClr val="0070C0"/>
              </a:solidFill>
            </a:endParaRPr>
          </a:p>
          <a:p>
            <a:r>
              <a:rPr lang="it-IT" sz="2000" b="1" dirty="0" smtClean="0">
                <a:solidFill>
                  <a:srgbClr val="0070C0"/>
                </a:solidFill>
                <a:latin typeface="Arial" pitchFamily="34" charset="0"/>
                <a:cs typeface="Arial" pitchFamily="34" charset="0"/>
              </a:rPr>
              <a:t>Carla Bernasconi, Vice Presidente FNOVI </a:t>
            </a:r>
            <a:endParaRPr lang="it-IT" sz="2000" b="1" dirty="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4098" name="Picture 2"/>
          <p:cNvPicPr>
            <a:picLocks noChangeAspect="1" noChangeArrowheads="1"/>
          </p:cNvPicPr>
          <p:nvPr/>
        </p:nvPicPr>
        <p:blipFill>
          <a:blip r:embed="rId3" cstate="print"/>
          <a:srcRect/>
          <a:stretch>
            <a:fillRect/>
          </a:stretch>
        </p:blipFill>
        <p:spPr bwMode="auto">
          <a:xfrm>
            <a:off x="2979683" y="474054"/>
            <a:ext cx="8267210" cy="6383946"/>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5122" name="Picture 2"/>
          <p:cNvPicPr>
            <a:picLocks noChangeAspect="1" noChangeArrowheads="1"/>
          </p:cNvPicPr>
          <p:nvPr/>
        </p:nvPicPr>
        <p:blipFill>
          <a:blip r:embed="rId3" cstate="print"/>
          <a:srcRect/>
          <a:stretch>
            <a:fillRect/>
          </a:stretch>
        </p:blipFill>
        <p:spPr bwMode="auto">
          <a:xfrm>
            <a:off x="2982926" y="472966"/>
            <a:ext cx="8248202" cy="6369268"/>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7170" name="Picture 2"/>
          <p:cNvPicPr>
            <a:picLocks noChangeAspect="1" noChangeArrowheads="1"/>
          </p:cNvPicPr>
          <p:nvPr/>
        </p:nvPicPr>
        <p:blipFill>
          <a:blip r:embed="rId3" cstate="print"/>
          <a:srcRect/>
          <a:stretch>
            <a:fillRect/>
          </a:stretch>
        </p:blipFill>
        <p:spPr bwMode="auto">
          <a:xfrm>
            <a:off x="3042745" y="519161"/>
            <a:ext cx="8188380" cy="6323074"/>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8194" name="Picture 2"/>
          <p:cNvPicPr>
            <a:picLocks noChangeAspect="1" noChangeArrowheads="1"/>
          </p:cNvPicPr>
          <p:nvPr/>
        </p:nvPicPr>
        <p:blipFill>
          <a:blip r:embed="rId3" cstate="print"/>
          <a:srcRect/>
          <a:stretch>
            <a:fillRect/>
          </a:stretch>
        </p:blipFill>
        <p:spPr bwMode="auto">
          <a:xfrm>
            <a:off x="3042746" y="506987"/>
            <a:ext cx="8204146" cy="6335248"/>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pic>
        <p:nvPicPr>
          <p:cNvPr id="9218" name="Picture 2"/>
          <p:cNvPicPr>
            <a:picLocks noChangeAspect="1" noChangeArrowheads="1"/>
          </p:cNvPicPr>
          <p:nvPr/>
        </p:nvPicPr>
        <p:blipFill>
          <a:blip r:embed="rId3" cstate="print"/>
          <a:srcRect/>
          <a:stretch>
            <a:fillRect/>
          </a:stretch>
        </p:blipFill>
        <p:spPr bwMode="auto">
          <a:xfrm>
            <a:off x="3026979" y="494813"/>
            <a:ext cx="8219911" cy="6347421"/>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ctrTitle"/>
          </p:nvPr>
        </p:nvSpPr>
        <p:spPr>
          <a:xfrm>
            <a:off x="316713" y="945921"/>
            <a:ext cx="8291251" cy="838398"/>
          </a:xfrm>
        </p:spPr>
        <p:txBody>
          <a:bodyPr>
            <a:normAutofit/>
          </a:bodyPr>
          <a:lstStyle/>
          <a:p>
            <a:pPr algn="l"/>
            <a:r>
              <a:rPr lang="it-IT" sz="4400" b="1" dirty="0" smtClean="0">
                <a:solidFill>
                  <a:srgbClr val="0070C0"/>
                </a:solidFill>
                <a:latin typeface="Arial" pitchFamily="34" charset="0"/>
                <a:cs typeface="Arial" pitchFamily="34" charset="0"/>
              </a:rPr>
              <a:t>Esempi di organizzazioni – 1. </a:t>
            </a:r>
            <a:endParaRPr lang="it-IT" sz="4400" b="1" dirty="0">
              <a:solidFill>
                <a:srgbClr val="0070C0"/>
              </a:solidFill>
              <a:latin typeface="Arial" pitchFamily="34" charset="0"/>
              <a:cs typeface="Arial" pitchFamily="34" charset="0"/>
            </a:endParaRPr>
          </a:p>
        </p:txBody>
      </p:sp>
      <p:sp>
        <p:nvSpPr>
          <p:cNvPr id="6" name="Sottotitolo 5"/>
          <p:cNvSpPr>
            <a:spLocks noGrp="1"/>
          </p:cNvSpPr>
          <p:nvPr>
            <p:ph type="subTitle" idx="1"/>
          </p:nvPr>
        </p:nvSpPr>
        <p:spPr>
          <a:xfrm>
            <a:off x="593806" y="3958289"/>
            <a:ext cx="9144000" cy="2079885"/>
          </a:xfrm>
        </p:spPr>
        <p:txBody>
          <a:bodyPr>
            <a:noAutofit/>
          </a:bodyPr>
          <a:lstStyle/>
          <a:p>
            <a:pPr marL="361950" indent="-361950" algn="l">
              <a:buFont typeface="Arial" pitchFamily="34" charset="0"/>
              <a:buChar char="•"/>
            </a:pPr>
            <a:r>
              <a:rPr lang="it-IT" sz="2800" dirty="0" smtClean="0"/>
              <a:t>190 strutture affiliate, da studio a ospedale</a:t>
            </a:r>
          </a:p>
          <a:p>
            <a:pPr marL="361950" indent="-361950" algn="l">
              <a:buFont typeface="Arial" pitchFamily="34" charset="0"/>
              <a:buChar char="•"/>
            </a:pPr>
            <a:r>
              <a:rPr lang="it-IT" sz="2800" dirty="0" smtClean="0"/>
              <a:t>Sistema concepito da </a:t>
            </a:r>
            <a:r>
              <a:rPr lang="it-IT" sz="2800" dirty="0" err="1" smtClean="0"/>
              <a:t>MV</a:t>
            </a:r>
            <a:r>
              <a:rPr lang="it-IT" sz="2800" dirty="0" smtClean="0"/>
              <a:t> per </a:t>
            </a:r>
            <a:r>
              <a:rPr lang="it-IT" sz="2800" dirty="0" err="1" smtClean="0"/>
              <a:t>MV</a:t>
            </a:r>
            <a:endParaRPr lang="it-IT" sz="2800" dirty="0" smtClean="0"/>
          </a:p>
          <a:p>
            <a:pPr marL="361950" indent="-361950" algn="l">
              <a:buFont typeface="Arial" pitchFamily="34" charset="0"/>
              <a:buChar char="•"/>
            </a:pPr>
            <a:r>
              <a:rPr lang="it-IT" sz="2800" dirty="0" smtClean="0"/>
              <a:t>Network di strutture private certificate ISO 9001 e BPV</a:t>
            </a:r>
          </a:p>
          <a:p>
            <a:pPr marL="361950" indent="-361950" algn="l">
              <a:buFont typeface="Arial" pitchFamily="34" charset="0"/>
              <a:buChar char="•"/>
            </a:pPr>
            <a:r>
              <a:rPr lang="it-IT" sz="2800" dirty="0" smtClean="0"/>
              <a:t>Management, supporto gestionale, web </a:t>
            </a:r>
            <a:r>
              <a:rPr lang="it-IT" sz="2800" dirty="0" err="1" smtClean="0"/>
              <a:t>store</a:t>
            </a:r>
            <a:r>
              <a:rPr lang="it-IT" sz="2800" dirty="0" smtClean="0"/>
              <a:t>, formazione</a:t>
            </a:r>
            <a:endParaRPr lang="it-IT" sz="2800" dirty="0"/>
          </a:p>
        </p:txBody>
      </p:sp>
      <p:pic>
        <p:nvPicPr>
          <p:cNvPr id="7" name="Segnaposto contenuto 6" descr="cvit 2.jpg"/>
          <p:cNvPicPr>
            <a:picLocks noGrp="1" noChangeAspect="1"/>
          </p:cNvPicPr>
          <p:nvPr>
            <p:ph idx="4294967295"/>
          </p:nvPr>
        </p:nvPicPr>
        <p:blipFill>
          <a:blip r:embed="rId4" cstate="print"/>
          <a:stretch>
            <a:fillRect/>
          </a:stretch>
        </p:blipFill>
        <p:spPr>
          <a:xfrm>
            <a:off x="451570" y="1884608"/>
            <a:ext cx="5139600" cy="1907354"/>
          </a:xfrm>
        </p:spPr>
      </p:pic>
      <p:sp>
        <p:nvSpPr>
          <p:cNvPr id="28674" name="AutoShape 2" descr="Risultati immagini per gruppoc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326" y="507019"/>
            <a:ext cx="10515600" cy="1325563"/>
          </a:xfrm>
        </p:spPr>
        <p:txBody>
          <a:bodyPr/>
          <a:lstStyle/>
          <a:p>
            <a:r>
              <a:rPr lang="it-IT" b="1" dirty="0" smtClean="0">
                <a:solidFill>
                  <a:srgbClr val="0070C0"/>
                </a:solidFill>
                <a:latin typeface="Arial" pitchFamily="34" charset="0"/>
                <a:cs typeface="Arial" pitchFamily="34" charset="0"/>
              </a:rPr>
              <a:t>Esempi di organizzazioni – 1a.</a:t>
            </a:r>
            <a:endParaRPr lang="it-IT" b="1" dirty="0">
              <a:solidFill>
                <a:srgbClr val="0070C0"/>
              </a:solidFill>
              <a:latin typeface="Arial" pitchFamily="34" charset="0"/>
              <a:cs typeface="Arial" pitchFamily="34" charset="0"/>
            </a:endParaRPr>
          </a:p>
        </p:txBody>
      </p:sp>
      <p:pic>
        <p:nvPicPr>
          <p:cNvPr id="4" name="Segnaposto contenuto 3" descr="gruppo cvit 3.png"/>
          <p:cNvPicPr>
            <a:picLocks noGrp="1" noChangeAspect="1"/>
          </p:cNvPicPr>
          <p:nvPr>
            <p:ph idx="1"/>
          </p:nvPr>
        </p:nvPicPr>
        <p:blipFill>
          <a:blip r:embed="rId4" cstate="print"/>
          <a:stretch>
            <a:fillRect/>
          </a:stretch>
        </p:blipFill>
        <p:spPr>
          <a:xfrm>
            <a:off x="2672453" y="1437467"/>
            <a:ext cx="7937739" cy="5212476"/>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326" y="507019"/>
            <a:ext cx="10515600" cy="1325563"/>
          </a:xfrm>
        </p:spPr>
        <p:txBody>
          <a:bodyPr/>
          <a:lstStyle/>
          <a:p>
            <a:r>
              <a:rPr lang="it-IT" b="1" dirty="0" smtClean="0">
                <a:solidFill>
                  <a:srgbClr val="0070C0"/>
                </a:solidFill>
                <a:latin typeface="Arial" pitchFamily="34" charset="0"/>
                <a:cs typeface="Arial" pitchFamily="34" charset="0"/>
              </a:rPr>
              <a:t>Esempi di organizzazioni – 1b.</a:t>
            </a:r>
            <a:endParaRPr lang="it-IT" b="1" dirty="0">
              <a:solidFill>
                <a:srgbClr val="0070C0"/>
              </a:solidFill>
              <a:latin typeface="Arial" pitchFamily="34" charset="0"/>
              <a:cs typeface="Arial" pitchFamily="34" charset="0"/>
            </a:endParaRPr>
          </a:p>
        </p:txBody>
      </p:sp>
      <p:pic>
        <p:nvPicPr>
          <p:cNvPr id="6" name="Segnaposto contenuto 5" descr="gruppo cvit 4.jpg"/>
          <p:cNvPicPr>
            <a:picLocks noGrp="1" noChangeAspect="1"/>
          </p:cNvPicPr>
          <p:nvPr>
            <p:ph idx="1"/>
          </p:nvPr>
        </p:nvPicPr>
        <p:blipFill>
          <a:blip r:embed="rId4" cstate="print"/>
          <a:stretch>
            <a:fillRect/>
          </a:stretch>
        </p:blipFill>
        <p:spPr>
          <a:xfrm>
            <a:off x="2661278" y="1450428"/>
            <a:ext cx="8183567" cy="5183750"/>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title"/>
          </p:nvPr>
        </p:nvSpPr>
        <p:spPr>
          <a:xfrm>
            <a:off x="207560" y="522785"/>
            <a:ext cx="10515600" cy="1325563"/>
          </a:xfrm>
        </p:spPr>
        <p:txBody>
          <a:bodyPr>
            <a:noAutofit/>
          </a:bodyPr>
          <a:lstStyle/>
          <a:p>
            <a:r>
              <a:rPr lang="it-IT" b="1" dirty="0" smtClean="0">
                <a:solidFill>
                  <a:srgbClr val="0070C0"/>
                </a:solidFill>
                <a:latin typeface="Arial" pitchFamily="34" charset="0"/>
                <a:cs typeface="Arial" pitchFamily="34" charset="0"/>
              </a:rPr>
              <a:t>Esempi di organizzazioni – 2. </a:t>
            </a:r>
            <a:endParaRPr lang="it-IT" sz="4400" b="1" dirty="0">
              <a:solidFill>
                <a:srgbClr val="0070C0"/>
              </a:solidFill>
              <a:latin typeface="Arial" pitchFamily="34" charset="0"/>
              <a:cs typeface="Arial" pitchFamily="34" charset="0"/>
            </a:endParaRPr>
          </a:p>
        </p:txBody>
      </p:sp>
      <p:sp>
        <p:nvSpPr>
          <p:cNvPr id="6" name="Sottotitolo 5"/>
          <p:cNvSpPr>
            <a:spLocks noGrp="1"/>
          </p:cNvSpPr>
          <p:nvPr>
            <p:ph idx="1"/>
          </p:nvPr>
        </p:nvSpPr>
        <p:spPr>
          <a:xfrm>
            <a:off x="254858" y="5325677"/>
            <a:ext cx="10515600" cy="1106761"/>
          </a:xfrm>
        </p:spPr>
        <p:txBody>
          <a:bodyPr>
            <a:normAutofit/>
          </a:bodyPr>
          <a:lstStyle/>
          <a:p>
            <a:pPr algn="l"/>
            <a:r>
              <a:rPr lang="it-IT" sz="2400" dirty="0" smtClean="0"/>
              <a:t>Progetto di network di strutture </a:t>
            </a:r>
            <a:r>
              <a:rPr lang="it-IT" sz="2400" dirty="0" err="1" smtClean="0"/>
              <a:t>medico-veterinarie</a:t>
            </a:r>
            <a:r>
              <a:rPr lang="it-IT" sz="2400" dirty="0" smtClean="0"/>
              <a:t> associate a </a:t>
            </a:r>
            <a:r>
              <a:rPr lang="it-IT" sz="2400" dirty="0" err="1" smtClean="0"/>
              <a:t>pet</a:t>
            </a:r>
            <a:r>
              <a:rPr lang="it-IT" sz="2400" dirty="0" smtClean="0"/>
              <a:t> </a:t>
            </a:r>
            <a:r>
              <a:rPr lang="it-IT" sz="2400" dirty="0" err="1" smtClean="0"/>
              <a:t>store</a:t>
            </a:r>
            <a:endParaRPr lang="it-IT" sz="2400" dirty="0" smtClean="0"/>
          </a:p>
          <a:p>
            <a:pPr algn="l"/>
            <a:r>
              <a:rPr lang="it-IT" sz="2400" dirty="0" smtClean="0"/>
              <a:t>Gestione imprenditoriale 100%</a:t>
            </a:r>
            <a:endParaRPr lang="it-IT" sz="2400" dirty="0"/>
          </a:p>
        </p:txBody>
      </p:sp>
      <p:sp>
        <p:nvSpPr>
          <p:cNvPr id="28674" name="AutoShape 2" descr="Risultati immagini per gruppoc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Immagine 6" descr="my pet clinic.jpg"/>
          <p:cNvPicPr>
            <a:picLocks noChangeAspect="1"/>
          </p:cNvPicPr>
          <p:nvPr/>
        </p:nvPicPr>
        <p:blipFill>
          <a:blip r:embed="rId4" cstate="print"/>
          <a:stretch>
            <a:fillRect/>
          </a:stretch>
        </p:blipFill>
        <p:spPr>
          <a:xfrm>
            <a:off x="1899583" y="1700971"/>
            <a:ext cx="6929109" cy="3502435"/>
          </a:xfrm>
          <a:prstGeom prst="rect">
            <a:avLst/>
          </a:prstGeom>
          <a:ln>
            <a:solidFill>
              <a:schemeClr val="accent1"/>
            </a:solidFill>
          </a:ln>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title"/>
          </p:nvPr>
        </p:nvSpPr>
        <p:spPr>
          <a:xfrm>
            <a:off x="207560" y="522785"/>
            <a:ext cx="10515600" cy="1325563"/>
          </a:xfrm>
        </p:spPr>
        <p:txBody>
          <a:bodyPr>
            <a:noAutofit/>
          </a:bodyPr>
          <a:lstStyle/>
          <a:p>
            <a:r>
              <a:rPr lang="it-IT" b="1" dirty="0" smtClean="0">
                <a:solidFill>
                  <a:srgbClr val="0070C0"/>
                </a:solidFill>
                <a:latin typeface="Arial" pitchFamily="34" charset="0"/>
                <a:cs typeface="Arial" pitchFamily="34" charset="0"/>
              </a:rPr>
              <a:t>Esempi di organizzazioni – 2a. </a:t>
            </a:r>
            <a:endParaRPr lang="it-IT" sz="4400" b="1" dirty="0">
              <a:solidFill>
                <a:srgbClr val="0070C0"/>
              </a:solidFill>
              <a:latin typeface="Arial" pitchFamily="34" charset="0"/>
              <a:cs typeface="Arial" pitchFamily="34" charset="0"/>
            </a:endParaRPr>
          </a:p>
        </p:txBody>
      </p:sp>
      <p:sp>
        <p:nvSpPr>
          <p:cNvPr id="6" name="Sottotitolo 5"/>
          <p:cNvSpPr>
            <a:spLocks noGrp="1"/>
          </p:cNvSpPr>
          <p:nvPr>
            <p:ph idx="1"/>
          </p:nvPr>
        </p:nvSpPr>
        <p:spPr>
          <a:xfrm>
            <a:off x="112964" y="4540469"/>
            <a:ext cx="10515600" cy="1907628"/>
          </a:xfrm>
        </p:spPr>
        <p:txBody>
          <a:bodyPr>
            <a:normAutofit lnSpcReduction="10000"/>
          </a:bodyPr>
          <a:lstStyle/>
          <a:p>
            <a:pPr marL="0" indent="0">
              <a:buNone/>
            </a:pPr>
            <a:r>
              <a:rPr lang="it-IT" sz="2400" dirty="0" smtClean="0"/>
              <a:t>… il network aspira a creare una </a:t>
            </a:r>
            <a:r>
              <a:rPr lang="it-IT" sz="2400" b="1" dirty="0" smtClean="0"/>
              <a:t>rete di 30 cliniche in Italia</a:t>
            </a:r>
            <a:r>
              <a:rPr lang="it-IT" sz="2400" dirty="0" smtClean="0"/>
              <a:t>. L’azienda, proprietaria delle strutture, spiega: “analizzando il settore, abbiamo notato </a:t>
            </a:r>
            <a:r>
              <a:rPr lang="it-IT" sz="2400" b="1" dirty="0" smtClean="0"/>
              <a:t>differenze con l’estero e studiato modi per migliorare il sistema veterinario”</a:t>
            </a:r>
            <a:r>
              <a:rPr lang="it-IT" sz="2400" dirty="0" smtClean="0"/>
              <a:t>. Come? “Creando per la prima volta in Italia una rete di cliniche di massima qualità che operino sulla base di protocolli standardizzati per garantire da Bolzano a Palermo l’omogeneità dei servizi”.</a:t>
            </a:r>
            <a:endParaRPr lang="it-IT" sz="2400" dirty="0"/>
          </a:p>
        </p:txBody>
      </p:sp>
      <p:sp>
        <p:nvSpPr>
          <p:cNvPr id="28674" name="AutoShape 2" descr="Risultati immagini per gruppoc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Immagine 7" descr="my pet clinic2.jpg"/>
          <p:cNvPicPr>
            <a:picLocks noChangeAspect="1"/>
          </p:cNvPicPr>
          <p:nvPr/>
        </p:nvPicPr>
        <p:blipFill>
          <a:blip r:embed="rId4" cstate="print"/>
          <a:stretch>
            <a:fillRect/>
          </a:stretch>
        </p:blipFill>
        <p:spPr>
          <a:xfrm>
            <a:off x="1168150" y="1530399"/>
            <a:ext cx="8401532" cy="2767480"/>
          </a:xfrm>
          <a:prstGeom prst="rect">
            <a:avLst/>
          </a:prstGeom>
        </p:spPr>
      </p:pic>
      <p:sp>
        <p:nvSpPr>
          <p:cNvPr id="9" name="CasellaDiTesto 8"/>
          <p:cNvSpPr txBox="1"/>
          <p:nvPr/>
        </p:nvSpPr>
        <p:spPr>
          <a:xfrm>
            <a:off x="9049407" y="6353503"/>
            <a:ext cx="2067938" cy="307777"/>
          </a:xfrm>
          <a:prstGeom prst="rect">
            <a:avLst/>
          </a:prstGeom>
          <a:noFill/>
        </p:spPr>
        <p:txBody>
          <a:bodyPr wrap="none" rtlCol="0">
            <a:spAutoFit/>
          </a:bodyPr>
          <a:lstStyle/>
          <a:p>
            <a:r>
              <a:rPr lang="it-IT" sz="1400" dirty="0" smtClean="0"/>
              <a:t>Da intervista “IL GIORNO”</a:t>
            </a:r>
            <a:endParaRPr lang="it-IT" sz="1400" dirty="0"/>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692772"/>
            <a:ext cx="8325134" cy="3539430"/>
          </a:xfrm>
          <a:prstGeom prst="rect">
            <a:avLst/>
          </a:prstGeom>
        </p:spPr>
        <p:txBody>
          <a:bodyPr wrap="square">
            <a:spAutoFit/>
          </a:bodyPr>
          <a:lstStyle/>
          <a:p>
            <a:r>
              <a:rPr lang="it-IT" sz="4800" b="1" dirty="0" smtClean="0">
                <a:solidFill>
                  <a:srgbClr val="0070C0"/>
                </a:solidFill>
                <a:latin typeface="Arial" pitchFamily="34" charset="0"/>
                <a:cs typeface="Arial" pitchFamily="34" charset="0"/>
              </a:rPr>
              <a:t>i numeri:</a:t>
            </a:r>
          </a:p>
          <a:p>
            <a:endParaRPr lang="it-IT" sz="4800" b="1" dirty="0" smtClean="0">
              <a:solidFill>
                <a:srgbClr val="0070C0"/>
              </a:solidFill>
              <a:latin typeface="Arial" pitchFamily="34" charset="0"/>
              <a:cs typeface="Arial" pitchFamily="34" charset="0"/>
            </a:endParaRPr>
          </a:p>
          <a:p>
            <a:pPr marL="441325" indent="-441325">
              <a:buFont typeface="Arial" pitchFamily="34" charset="0"/>
              <a:buChar char="•"/>
            </a:pPr>
            <a:r>
              <a:rPr lang="it-IT" sz="4800" b="1" dirty="0" smtClean="0">
                <a:solidFill>
                  <a:srgbClr val="0070C0"/>
                </a:solidFill>
                <a:latin typeface="Arial" pitchFamily="34" charset="0"/>
                <a:cs typeface="Arial" pitchFamily="34" charset="0"/>
              </a:rPr>
              <a:t>6.500 strutture</a:t>
            </a:r>
          </a:p>
          <a:p>
            <a:pPr marL="441325" indent="-441325">
              <a:buFont typeface="Arial" pitchFamily="34" charset="0"/>
              <a:buChar char="•"/>
            </a:pPr>
            <a:r>
              <a:rPr lang="it-IT" sz="4800" b="1" dirty="0" smtClean="0">
                <a:solidFill>
                  <a:srgbClr val="0070C0"/>
                </a:solidFill>
                <a:latin typeface="Arial" pitchFamily="34" charset="0"/>
                <a:cs typeface="Arial" pitchFamily="34" charset="0"/>
              </a:rPr>
              <a:t>22.000 </a:t>
            </a:r>
            <a:r>
              <a:rPr lang="it-IT" sz="4800" b="1" dirty="0" err="1" smtClean="0">
                <a:solidFill>
                  <a:srgbClr val="0070C0"/>
                </a:solidFill>
                <a:latin typeface="Arial" pitchFamily="34" charset="0"/>
                <a:cs typeface="Arial" pitchFamily="34" charset="0"/>
              </a:rPr>
              <a:t>mv</a:t>
            </a:r>
            <a:endParaRPr lang="it-IT" sz="1400" b="1" dirty="0" smtClean="0">
              <a:solidFill>
                <a:srgbClr val="0070C0"/>
              </a:solidFill>
            </a:endParaRPr>
          </a:p>
          <a:p>
            <a:endParaRPr lang="it-IT" sz="1400" b="1" dirty="0" smtClean="0">
              <a:solidFill>
                <a:srgbClr val="0070C0"/>
              </a:solidFill>
            </a:endParaRPr>
          </a:p>
          <a:p>
            <a:endParaRPr lang="it-IT" b="1" dirty="0" smtClean="0">
              <a:solidFill>
                <a:srgbClr val="0070C0"/>
              </a:solidFill>
            </a:endParaRPr>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title"/>
          </p:nvPr>
        </p:nvSpPr>
        <p:spPr>
          <a:xfrm>
            <a:off x="207560" y="546848"/>
            <a:ext cx="10515600" cy="1325563"/>
          </a:xfrm>
        </p:spPr>
        <p:txBody>
          <a:bodyPr>
            <a:noAutofit/>
          </a:bodyPr>
          <a:lstStyle/>
          <a:p>
            <a:r>
              <a:rPr lang="it-IT" b="1" dirty="0" smtClean="0">
                <a:solidFill>
                  <a:srgbClr val="0070C0"/>
                </a:solidFill>
                <a:latin typeface="Arial" pitchFamily="34" charset="0"/>
                <a:cs typeface="Arial" pitchFamily="34" charset="0"/>
              </a:rPr>
              <a:t>Esempi di organizzazioni – 2b. </a:t>
            </a:r>
            <a:endParaRPr lang="it-IT" sz="4400" b="1" dirty="0">
              <a:solidFill>
                <a:srgbClr val="0070C0"/>
              </a:solidFill>
              <a:latin typeface="Arial" pitchFamily="34" charset="0"/>
              <a:cs typeface="Arial" pitchFamily="34" charset="0"/>
            </a:endParaRPr>
          </a:p>
        </p:txBody>
      </p:sp>
      <p:sp>
        <p:nvSpPr>
          <p:cNvPr id="28674" name="AutoShape 2" descr="Risultati immagini per gruppoc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 name="Immagine 9" descr="my pet store.jpg"/>
          <p:cNvPicPr>
            <a:picLocks noChangeAspect="1"/>
          </p:cNvPicPr>
          <p:nvPr/>
        </p:nvPicPr>
        <p:blipFill>
          <a:blip r:embed="rId4" cstate="print"/>
          <a:stretch>
            <a:fillRect/>
          </a:stretch>
        </p:blipFill>
        <p:spPr>
          <a:xfrm>
            <a:off x="2732893" y="1564908"/>
            <a:ext cx="7908870" cy="5058093"/>
          </a:xfrm>
          <a:prstGeom prst="rect">
            <a:avLst/>
          </a:prstGeom>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title"/>
          </p:nvPr>
        </p:nvSpPr>
        <p:spPr>
          <a:xfrm>
            <a:off x="207560" y="971550"/>
            <a:ext cx="10515600" cy="5181600"/>
          </a:xfrm>
        </p:spPr>
        <p:txBody>
          <a:bodyPr>
            <a:noAutofit/>
          </a:bodyPr>
          <a:lstStyle/>
          <a:p>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Esempi di organizzazioni – 3.</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sz="2000" b="1" dirty="0" smtClean="0">
                <a:latin typeface="Arial" pitchFamily="34" charset="0"/>
                <a:cs typeface="Arial" pitchFamily="34" charset="0"/>
              </a:rPr>
              <a:t>POLICLINICO </a:t>
            </a:r>
            <a:r>
              <a:rPr lang="it-IT" sz="2000" b="1" dirty="0" err="1" smtClean="0">
                <a:latin typeface="Arial" pitchFamily="34" charset="0"/>
                <a:cs typeface="Arial" pitchFamily="34" charset="0"/>
              </a:rPr>
              <a:t>DI</a:t>
            </a:r>
            <a:r>
              <a:rPr lang="it-IT" sz="2000" b="1" dirty="0" smtClean="0">
                <a:latin typeface="Arial" pitchFamily="34" charset="0"/>
                <a:cs typeface="Arial" pitchFamily="34" charset="0"/>
              </a:rPr>
              <a:t> MONZA - PRESIDIO ISTITUTO VETERINARIO </a:t>
            </a:r>
            <a:r>
              <a:rPr lang="it-IT" sz="2000" b="1" dirty="0" err="1" smtClean="0">
                <a:latin typeface="Arial" pitchFamily="34" charset="0"/>
                <a:cs typeface="Arial" pitchFamily="34" charset="0"/>
              </a:rPr>
              <a:t>DI</a:t>
            </a:r>
            <a:r>
              <a:rPr lang="it-IT" sz="2000" b="1" dirty="0" smtClean="0">
                <a:latin typeface="Arial" pitchFamily="34" charset="0"/>
                <a:cs typeface="Arial" pitchFamily="34" charset="0"/>
              </a:rPr>
              <a:t> NOVARA</a:t>
            </a:r>
            <a:r>
              <a:rPr lang="it-IT" sz="2000" dirty="0" smtClean="0">
                <a:latin typeface="Arial" pitchFamily="34" charset="0"/>
                <a:cs typeface="Arial" pitchFamily="34" charset="0"/>
              </a:rPr>
              <a:t/>
            </a:r>
            <a:br>
              <a:rPr lang="it-IT" sz="2000" dirty="0" smtClean="0">
                <a:latin typeface="Arial" pitchFamily="34" charset="0"/>
                <a:cs typeface="Arial" pitchFamily="34" charset="0"/>
              </a:rPr>
            </a:br>
            <a:r>
              <a:rPr lang="it-IT" sz="2000" dirty="0" smtClean="0">
                <a:latin typeface="Arial" pitchFamily="34" charset="0"/>
                <a:cs typeface="Arial" pitchFamily="34" charset="0"/>
              </a:rPr>
              <a:t>Il </a:t>
            </a:r>
            <a:r>
              <a:rPr lang="it-IT" sz="2000" b="1" dirty="0" smtClean="0">
                <a:latin typeface="Arial" pitchFamily="34" charset="0"/>
                <a:cs typeface="Arial" pitchFamily="34" charset="0"/>
              </a:rPr>
              <a:t>Gruppo Policlinico di Monza S.p.A. </a:t>
            </a:r>
            <a:r>
              <a:rPr lang="it-IT" sz="2000" dirty="0" smtClean="0">
                <a:latin typeface="Arial" pitchFamily="34" charset="0"/>
                <a:cs typeface="Arial" pitchFamily="34" charset="0"/>
              </a:rPr>
              <a:t>è un Gruppo Sanitario privato che, grazie al suo background formativo, orientato alla gestione di servizi sanitari, ha saputo realizzare, nel contesto di ogni Presidio, un collaudato management aziendale che ha consentito una integrazione organizzativa, funzionale, economica di tutte le attività “tipiche” di un ospedale, in una logica dipartimentale.</a:t>
            </a:r>
            <a:r>
              <a:rPr lang="it-IT" sz="2000" b="1" dirty="0" smtClean="0">
                <a:solidFill>
                  <a:srgbClr val="0070C0"/>
                </a:solidFill>
                <a:latin typeface="Arial" pitchFamily="34" charset="0"/>
                <a:cs typeface="Arial" pitchFamily="34" charset="0"/>
              </a:rPr>
              <a:t/>
            </a:r>
            <a:br>
              <a:rPr lang="it-IT" sz="2000"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sz="1600" dirty="0" smtClean="0">
                <a:latin typeface="Arial" pitchFamily="34" charset="0"/>
                <a:cs typeface="Arial" pitchFamily="34" charset="0"/>
              </a:rPr>
              <a:t/>
            </a:r>
            <a:br>
              <a:rPr lang="it-IT" sz="1600" dirty="0" smtClean="0">
                <a:latin typeface="Arial" pitchFamily="34" charset="0"/>
                <a:cs typeface="Arial" pitchFamily="34" charset="0"/>
              </a:rPr>
            </a:br>
            <a:r>
              <a:rPr lang="it-IT" sz="1600" dirty="0" smtClean="0">
                <a:latin typeface="Arial" pitchFamily="34" charset="0"/>
                <a:cs typeface="Arial" pitchFamily="34" charset="0"/>
              </a:rPr>
              <a:t/>
            </a:r>
            <a:br>
              <a:rPr lang="it-IT" sz="1600" dirty="0" smtClean="0">
                <a:latin typeface="Arial" pitchFamily="34" charset="0"/>
                <a:cs typeface="Arial" pitchFamily="34" charset="0"/>
              </a:rPr>
            </a:br>
            <a:endParaRPr lang="it-IT" sz="1600" b="1" dirty="0">
              <a:solidFill>
                <a:srgbClr val="0070C0"/>
              </a:solidFill>
              <a:latin typeface="Arial" pitchFamily="34" charset="0"/>
              <a:cs typeface="Arial" pitchFamily="34" charset="0"/>
            </a:endParaRPr>
          </a:p>
        </p:txBody>
      </p:sp>
      <p:sp>
        <p:nvSpPr>
          <p:cNvPr id="28674" name="AutoShape 2" descr="Risultati immagini per gruppocvit"/>
          <p:cNvSpPr>
            <a:spLocks noChangeAspect="1" noChangeArrowheads="1"/>
          </p:cNvSpPr>
          <p:nvPr/>
        </p:nvSpPr>
        <p:spPr bwMode="auto">
          <a:xfrm flipH="1" flipV="1">
            <a:off x="3441032" y="397790"/>
            <a:ext cx="1864058" cy="1864064"/>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Immagine 6" descr="istituto novara.jpeg"/>
          <p:cNvPicPr>
            <a:picLocks noChangeAspect="1"/>
          </p:cNvPicPr>
          <p:nvPr/>
        </p:nvPicPr>
        <p:blipFill>
          <a:blip r:embed="rId4" cstate="print"/>
          <a:stretch>
            <a:fillRect/>
          </a:stretch>
        </p:blipFill>
        <p:spPr>
          <a:xfrm>
            <a:off x="419100" y="2344108"/>
            <a:ext cx="5549099" cy="1770692"/>
          </a:xfrm>
          <a:prstGeom prst="rect">
            <a:avLst/>
          </a:prstGeom>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title"/>
          </p:nvPr>
        </p:nvSpPr>
        <p:spPr>
          <a:xfrm>
            <a:off x="207560" y="971550"/>
            <a:ext cx="10515600" cy="5181600"/>
          </a:xfrm>
        </p:spPr>
        <p:txBody>
          <a:bodyPr>
            <a:noAutofit/>
          </a:bodyPr>
          <a:lstStyle/>
          <a:p>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Esempi di organizzazioni – 3a.</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sz="2000" dirty="0" smtClean="0"/>
              <a:t>nasce nel 2010 dalla volontà del Gruppo Sanitario Policlinico di Monza di costituire un polo d’eccellenza nell’ambito della sanità veterinaria, un complesso che potesse attivare </a:t>
            </a:r>
            <a:r>
              <a:rPr lang="it-IT" sz="2000" b="1" dirty="0" smtClean="0"/>
              <a:t>potenzialità ancora inespresse in Italia sia dal punto di vista economico-imprenditoriale </a:t>
            </a:r>
            <a:r>
              <a:rPr lang="it-IT" sz="2000" dirty="0" smtClean="0"/>
              <a:t>sia da quello tecnologico-strutturale per esaudire tutte le esigenze proprie di una struttura sanitaria di livello specialistico sia dal punto di vista clinico che da quello logistico, tecnologico, amministrativo e legale.</a:t>
            </a:r>
            <a:r>
              <a:rPr lang="it-IT" sz="2000" dirty="0" smtClean="0">
                <a:latin typeface="Arial" pitchFamily="34" charset="0"/>
                <a:cs typeface="Arial" pitchFamily="34" charset="0"/>
              </a:rPr>
              <a:t>.</a:t>
            </a:r>
            <a:r>
              <a:rPr lang="it-IT" sz="2000" b="1" dirty="0" smtClean="0">
                <a:solidFill>
                  <a:srgbClr val="0070C0"/>
                </a:solidFill>
                <a:latin typeface="Arial" pitchFamily="34" charset="0"/>
                <a:cs typeface="Arial" pitchFamily="34" charset="0"/>
              </a:rPr>
              <a:t/>
            </a:r>
            <a:br>
              <a:rPr lang="it-IT" sz="2000"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sz="1600" dirty="0" smtClean="0">
                <a:latin typeface="Arial" pitchFamily="34" charset="0"/>
                <a:cs typeface="Arial" pitchFamily="34" charset="0"/>
              </a:rPr>
              <a:t/>
            </a:r>
            <a:br>
              <a:rPr lang="it-IT" sz="1600" dirty="0" smtClean="0">
                <a:latin typeface="Arial" pitchFamily="34" charset="0"/>
                <a:cs typeface="Arial" pitchFamily="34" charset="0"/>
              </a:rPr>
            </a:br>
            <a:r>
              <a:rPr lang="it-IT" sz="1600" dirty="0" smtClean="0">
                <a:latin typeface="Arial" pitchFamily="34" charset="0"/>
                <a:cs typeface="Arial" pitchFamily="34" charset="0"/>
              </a:rPr>
              <a:t/>
            </a:r>
            <a:br>
              <a:rPr lang="it-IT" sz="1600" dirty="0" smtClean="0">
                <a:latin typeface="Arial" pitchFamily="34" charset="0"/>
                <a:cs typeface="Arial" pitchFamily="34" charset="0"/>
              </a:rPr>
            </a:br>
            <a:endParaRPr lang="it-IT" sz="1600" b="1" dirty="0">
              <a:solidFill>
                <a:srgbClr val="0070C0"/>
              </a:solidFill>
              <a:latin typeface="Arial" pitchFamily="34" charset="0"/>
              <a:cs typeface="Arial" pitchFamily="34" charset="0"/>
            </a:endParaRPr>
          </a:p>
        </p:txBody>
      </p:sp>
      <p:sp>
        <p:nvSpPr>
          <p:cNvPr id="28674" name="AutoShape 2" descr="Risultati immagini per gruppocvit"/>
          <p:cNvSpPr>
            <a:spLocks noChangeAspect="1" noChangeArrowheads="1"/>
          </p:cNvSpPr>
          <p:nvPr/>
        </p:nvSpPr>
        <p:spPr bwMode="auto">
          <a:xfrm flipH="1" flipV="1">
            <a:off x="3441032" y="397790"/>
            <a:ext cx="1864058" cy="1864064"/>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Immagine 6" descr="istituto novara.jpeg"/>
          <p:cNvPicPr>
            <a:picLocks noChangeAspect="1"/>
          </p:cNvPicPr>
          <p:nvPr/>
        </p:nvPicPr>
        <p:blipFill>
          <a:blip r:embed="rId4" cstate="print"/>
          <a:stretch>
            <a:fillRect/>
          </a:stretch>
        </p:blipFill>
        <p:spPr>
          <a:xfrm>
            <a:off x="419100" y="2344108"/>
            <a:ext cx="5549099" cy="1770692"/>
          </a:xfrm>
          <a:prstGeom prst="rect">
            <a:avLst/>
          </a:prstGeom>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title"/>
          </p:nvPr>
        </p:nvSpPr>
        <p:spPr>
          <a:xfrm>
            <a:off x="207560" y="1638300"/>
            <a:ext cx="10515600" cy="3009900"/>
          </a:xfrm>
        </p:spPr>
        <p:txBody>
          <a:bodyPr>
            <a:noAutofit/>
          </a:bodyPr>
          <a:lstStyle/>
          <a:p>
            <a:r>
              <a:rPr lang="it-IT" b="1" dirty="0" smtClean="0">
                <a:solidFill>
                  <a:srgbClr val="0070C0"/>
                </a:solidFill>
                <a:latin typeface="Arial" pitchFamily="34" charset="0"/>
                <a:cs typeface="Arial" pitchFamily="34" charset="0"/>
              </a:rPr>
              <a:t>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t>
            </a:r>
            <a:r>
              <a:rPr lang="it-IT" sz="7200" b="1" dirty="0" smtClean="0">
                <a:solidFill>
                  <a:srgbClr val="0070C0"/>
                </a:solidFill>
                <a:latin typeface="Arial" pitchFamily="34" charset="0"/>
                <a:cs typeface="Arial" pitchFamily="34" charset="0"/>
              </a:rPr>
              <a:t>il futuro</a:t>
            </a:r>
            <a:br>
              <a:rPr lang="it-IT" sz="7200"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t>
            </a:r>
            <a:r>
              <a:rPr lang="it-IT" b="1" smtClean="0">
                <a:solidFill>
                  <a:srgbClr val="0070C0"/>
                </a:solidFill>
                <a:latin typeface="Arial" pitchFamily="34" charset="0"/>
                <a:cs typeface="Arial" pitchFamily="34" charset="0"/>
              </a:rPr>
              <a:t>	    </a:t>
            </a:r>
            <a:r>
              <a:rPr lang="it-IT" sz="25000" b="1" smtClean="0">
                <a:solidFill>
                  <a:srgbClr val="0070C0"/>
                </a:solidFill>
                <a:latin typeface="Arial" pitchFamily="34" charset="0"/>
                <a:cs typeface="Arial" pitchFamily="34" charset="0"/>
              </a:rPr>
              <a:t>?</a:t>
            </a: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
            </a:r>
            <a:br>
              <a:rPr lang="it-IT" b="1" dirty="0" smtClean="0">
                <a:solidFill>
                  <a:srgbClr val="0070C0"/>
                </a:solidFill>
                <a:latin typeface="Arial" pitchFamily="34" charset="0"/>
                <a:cs typeface="Arial" pitchFamily="34" charset="0"/>
              </a:rPr>
            </a:br>
            <a:r>
              <a:rPr lang="it-IT" sz="1600" dirty="0" smtClean="0">
                <a:latin typeface="Arial" pitchFamily="34" charset="0"/>
                <a:cs typeface="Arial" pitchFamily="34" charset="0"/>
              </a:rPr>
              <a:t/>
            </a:r>
            <a:br>
              <a:rPr lang="it-IT" sz="1600" dirty="0" smtClean="0">
                <a:latin typeface="Arial" pitchFamily="34" charset="0"/>
                <a:cs typeface="Arial" pitchFamily="34" charset="0"/>
              </a:rPr>
            </a:br>
            <a:r>
              <a:rPr lang="it-IT" sz="1600" dirty="0" smtClean="0">
                <a:latin typeface="Arial" pitchFamily="34" charset="0"/>
                <a:cs typeface="Arial" pitchFamily="34" charset="0"/>
              </a:rPr>
              <a:t/>
            </a:r>
            <a:br>
              <a:rPr lang="it-IT" sz="1600" dirty="0" smtClean="0">
                <a:latin typeface="Arial" pitchFamily="34" charset="0"/>
                <a:cs typeface="Arial" pitchFamily="34" charset="0"/>
              </a:rPr>
            </a:br>
            <a:endParaRPr lang="it-IT" sz="1600" b="1" dirty="0">
              <a:solidFill>
                <a:srgbClr val="0070C0"/>
              </a:solidFill>
              <a:latin typeface="Arial" pitchFamily="34" charset="0"/>
              <a:cs typeface="Arial" pitchFamily="34" charset="0"/>
            </a:endParaRPr>
          </a:p>
        </p:txBody>
      </p:sp>
      <p:sp>
        <p:nvSpPr>
          <p:cNvPr id="28674" name="AutoShape 2" descr="Risultati immagini per gruppocvit"/>
          <p:cNvSpPr>
            <a:spLocks noChangeAspect="1" noChangeArrowheads="1"/>
          </p:cNvSpPr>
          <p:nvPr/>
        </p:nvSpPr>
        <p:spPr bwMode="auto">
          <a:xfrm flipH="1" flipV="1">
            <a:off x="3441032" y="397790"/>
            <a:ext cx="1864058" cy="1864064"/>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1661993"/>
          </a:xfrm>
          <a:prstGeom prst="rect">
            <a:avLst/>
          </a:prstGeom>
        </p:spPr>
        <p:txBody>
          <a:bodyPr wrap="square">
            <a:spAutoFit/>
          </a:bodyPr>
          <a:lstStyle/>
          <a:p>
            <a:endParaRPr lang="it-IT" sz="4800" b="1" dirty="0" smtClean="0">
              <a:solidFill>
                <a:srgbClr val="0070C0"/>
              </a:solidFill>
              <a:latin typeface="Arial" pitchFamily="34" charset="0"/>
              <a:cs typeface="Arial" pitchFamily="34" charset="0"/>
            </a:endParaRPr>
          </a:p>
          <a:p>
            <a:r>
              <a:rPr lang="it-IT" dirty="0" smtClean="0"/>
              <a:t/>
            </a:r>
            <a:br>
              <a:rPr lang="it-IT" dirty="0" smtClean="0"/>
            </a:br>
            <a:endParaRPr lang="it-IT" dirty="0" smtClean="0"/>
          </a:p>
          <a:p>
            <a:endParaRPr lang="it-IT" b="1" dirty="0" smtClean="0">
              <a:solidFill>
                <a:srgbClr val="0070C0"/>
              </a:solidFill>
            </a:endParaRPr>
          </a:p>
        </p:txBody>
      </p:sp>
      <p:sp>
        <p:nvSpPr>
          <p:cNvPr id="4" name="Titolo 3"/>
          <p:cNvSpPr>
            <a:spLocks noGrp="1"/>
          </p:cNvSpPr>
          <p:nvPr>
            <p:ph type="title"/>
          </p:nvPr>
        </p:nvSpPr>
        <p:spPr>
          <a:xfrm>
            <a:off x="207560" y="5094785"/>
            <a:ext cx="10515600" cy="1325563"/>
          </a:xfrm>
        </p:spPr>
        <p:txBody>
          <a:bodyPr>
            <a:noAutofit/>
          </a:bodyPr>
          <a:lstStyle/>
          <a:p>
            <a:pPr algn="ctr"/>
            <a:r>
              <a:rPr lang="it-IT" b="1" dirty="0" smtClean="0">
                <a:solidFill>
                  <a:srgbClr val="0070C0"/>
                </a:solidFill>
                <a:latin typeface="Arial" pitchFamily="34" charset="0"/>
                <a:cs typeface="Arial" pitchFamily="34" charset="0"/>
              </a:rPr>
              <a:t>Grazie per l’attenzione </a:t>
            </a:r>
            <a:endParaRPr lang="it-IT" sz="4400" b="1" dirty="0">
              <a:solidFill>
                <a:srgbClr val="0070C0"/>
              </a:solidFill>
              <a:latin typeface="Arial" pitchFamily="34" charset="0"/>
              <a:cs typeface="Arial" pitchFamily="34" charset="0"/>
            </a:endParaRPr>
          </a:p>
        </p:txBody>
      </p:sp>
      <p:sp>
        <p:nvSpPr>
          <p:cNvPr id="28674" name="AutoShape 2" descr="Risultati immagini per gruppoc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 name="Immagine 9" descr="my pet store.jpg"/>
          <p:cNvPicPr>
            <a:picLocks noChangeAspect="1"/>
          </p:cNvPicPr>
          <p:nvPr/>
        </p:nvPicPr>
        <p:blipFill>
          <a:blip r:embed="rId4" cstate="print"/>
          <a:stretch>
            <a:fillRect/>
          </a:stretch>
        </p:blipFill>
        <p:spPr>
          <a:xfrm>
            <a:off x="2207136" y="886446"/>
            <a:ext cx="7236411" cy="4510016"/>
          </a:xfrm>
          <a:prstGeom prst="rect">
            <a:avLst/>
          </a:prstGeom>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377418" y="1438673"/>
            <a:ext cx="10516554" cy="4278094"/>
          </a:xfrm>
          <a:prstGeom prst="rect">
            <a:avLst/>
          </a:prstGeom>
        </p:spPr>
        <p:txBody>
          <a:bodyPr wrap="square">
            <a:spAutoFit/>
          </a:bodyPr>
          <a:lstStyle/>
          <a:p>
            <a:r>
              <a:rPr lang="it-IT" sz="4800" b="1" dirty="0" smtClean="0">
                <a:solidFill>
                  <a:srgbClr val="0070C0"/>
                </a:solidFill>
                <a:latin typeface="Arial" pitchFamily="34" charset="0"/>
                <a:cs typeface="Arial" pitchFamily="34" charset="0"/>
              </a:rPr>
              <a:t>Strutture </a:t>
            </a:r>
            <a:r>
              <a:rPr lang="it-IT" sz="4800" b="1" dirty="0" err="1" smtClean="0">
                <a:solidFill>
                  <a:srgbClr val="0070C0"/>
                </a:solidFill>
                <a:latin typeface="Arial" pitchFamily="34" charset="0"/>
                <a:cs typeface="Arial" pitchFamily="34" charset="0"/>
              </a:rPr>
              <a:t>veterinarie.it</a:t>
            </a:r>
            <a:r>
              <a:rPr lang="it-IT" sz="4800" b="1" dirty="0" smtClean="0">
                <a:solidFill>
                  <a:srgbClr val="0070C0"/>
                </a:solidFill>
                <a:latin typeface="Arial" pitchFamily="34" charset="0"/>
                <a:cs typeface="Arial" pitchFamily="34" charset="0"/>
              </a:rPr>
              <a:t>: 3.715 di cui</a:t>
            </a:r>
            <a:r>
              <a:rPr lang="it-IT" sz="2800" b="1" dirty="0" smtClean="0">
                <a:solidFill>
                  <a:srgbClr val="0070C0"/>
                </a:solidFill>
                <a:latin typeface="Arial" pitchFamily="34" charset="0"/>
                <a:cs typeface="Arial" pitchFamily="34" charset="0"/>
              </a:rPr>
              <a:t>: </a:t>
            </a:r>
          </a:p>
          <a:p>
            <a:endParaRPr lang="it-IT" sz="2800" dirty="0" smtClean="0">
              <a:latin typeface="Arial" pitchFamily="34" charset="0"/>
              <a:cs typeface="Arial" pitchFamily="34" charset="0"/>
            </a:endParaRPr>
          </a:p>
          <a:p>
            <a:r>
              <a:rPr lang="it-IT" sz="2800" dirty="0" smtClean="0">
                <a:latin typeface="Arial" pitchFamily="34" charset="0"/>
                <a:cs typeface="Arial" pitchFamily="34" charset="0"/>
              </a:rPr>
              <a:t>Studio 		281		</a:t>
            </a:r>
            <a:r>
              <a:rPr lang="it-IT" sz="2800" dirty="0" smtClean="0">
                <a:latin typeface="Arial" pitchFamily="34" charset="0"/>
                <a:cs typeface="Arial" pitchFamily="34" charset="0"/>
              </a:rPr>
              <a:t>     7,5%</a:t>
            </a:r>
            <a:endParaRPr lang="it-IT" sz="2800" dirty="0" smtClean="0">
              <a:latin typeface="Arial" pitchFamily="34" charset="0"/>
              <a:cs typeface="Arial" pitchFamily="34" charset="0"/>
            </a:endParaRPr>
          </a:p>
          <a:p>
            <a:r>
              <a:rPr lang="it-IT" sz="2800" dirty="0" smtClean="0">
                <a:latin typeface="Arial" pitchFamily="34" charset="0"/>
                <a:cs typeface="Arial" pitchFamily="34" charset="0"/>
              </a:rPr>
              <a:t>Ambulatorio 	2.862 	</a:t>
            </a:r>
            <a:r>
              <a:rPr lang="it-IT" sz="2800" dirty="0" smtClean="0">
                <a:latin typeface="Arial" pitchFamily="34" charset="0"/>
                <a:cs typeface="Arial" pitchFamily="34" charset="0"/>
              </a:rPr>
              <a:t>   77</a:t>
            </a:r>
            <a:r>
              <a:rPr lang="it-IT" sz="2800" dirty="0" smtClean="0">
                <a:latin typeface="Arial" pitchFamily="34" charset="0"/>
                <a:cs typeface="Arial" pitchFamily="34" charset="0"/>
              </a:rPr>
              <a:t>%</a:t>
            </a:r>
          </a:p>
          <a:p>
            <a:r>
              <a:rPr lang="it-IT" sz="2800" dirty="0" smtClean="0">
                <a:latin typeface="Arial" pitchFamily="34" charset="0"/>
                <a:cs typeface="Arial" pitchFamily="34" charset="0"/>
              </a:rPr>
              <a:t>Clinica 		510 		</a:t>
            </a:r>
            <a:r>
              <a:rPr lang="it-IT" sz="2800" dirty="0" smtClean="0">
                <a:latin typeface="Arial" pitchFamily="34" charset="0"/>
                <a:cs typeface="Arial" pitchFamily="34" charset="0"/>
              </a:rPr>
              <a:t>   13</a:t>
            </a:r>
            <a:r>
              <a:rPr lang="it-IT" sz="2800" dirty="0" smtClean="0">
                <a:latin typeface="Arial" pitchFamily="34" charset="0"/>
                <a:cs typeface="Arial" pitchFamily="34" charset="0"/>
              </a:rPr>
              <a:t>%</a:t>
            </a:r>
          </a:p>
          <a:p>
            <a:r>
              <a:rPr lang="it-IT" sz="2800" dirty="0" smtClean="0">
                <a:latin typeface="Arial" pitchFamily="34" charset="0"/>
                <a:cs typeface="Arial" pitchFamily="34" charset="0"/>
              </a:rPr>
              <a:t>Ospedale 		35 		</a:t>
            </a:r>
            <a:r>
              <a:rPr lang="it-IT" sz="2800" dirty="0" smtClean="0">
                <a:latin typeface="Arial" pitchFamily="34" charset="0"/>
                <a:cs typeface="Arial" pitchFamily="34" charset="0"/>
              </a:rPr>
              <a:t>     1</a:t>
            </a:r>
            <a:r>
              <a:rPr lang="it-IT" sz="2800" dirty="0" smtClean="0">
                <a:latin typeface="Arial" pitchFamily="34" charset="0"/>
                <a:cs typeface="Arial" pitchFamily="34" charset="0"/>
              </a:rPr>
              <a:t>%</a:t>
            </a:r>
          </a:p>
          <a:p>
            <a:r>
              <a:rPr lang="it-IT" sz="2800" dirty="0" smtClean="0">
                <a:latin typeface="Arial" pitchFamily="34" charset="0"/>
                <a:cs typeface="Arial" pitchFamily="34" charset="0"/>
              </a:rPr>
              <a:t>Laboratorio 	10	</a:t>
            </a:r>
            <a:r>
              <a:rPr lang="it-IT" sz="2800" dirty="0" smtClean="0">
                <a:latin typeface="Arial" pitchFamily="34" charset="0"/>
                <a:cs typeface="Arial" pitchFamily="34" charset="0"/>
              </a:rPr>
              <a:t>    altro   1,5%</a:t>
            </a:r>
            <a:endParaRPr lang="it-IT" sz="2800" dirty="0" smtClean="0">
              <a:latin typeface="Arial" pitchFamily="34" charset="0"/>
              <a:cs typeface="Arial" pitchFamily="34" charset="0"/>
            </a:endParaRPr>
          </a:p>
          <a:p>
            <a:r>
              <a:rPr lang="it-IT" sz="2800" dirty="0" smtClean="0">
                <a:latin typeface="Arial" pitchFamily="34" charset="0"/>
                <a:cs typeface="Arial" pitchFamily="34" charset="0"/>
              </a:rPr>
              <a:t>ASL			12</a:t>
            </a:r>
          </a:p>
          <a:p>
            <a:r>
              <a:rPr lang="it-IT" sz="2800" dirty="0" smtClean="0">
                <a:latin typeface="Arial" pitchFamily="34" charset="0"/>
                <a:cs typeface="Arial" pitchFamily="34" charset="0"/>
              </a:rPr>
              <a:t>IZS			5	</a:t>
            </a:r>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456247" y="918395"/>
            <a:ext cx="10437725" cy="5570756"/>
          </a:xfrm>
          <a:prstGeom prst="rect">
            <a:avLst/>
          </a:prstGeom>
        </p:spPr>
        <p:txBody>
          <a:bodyPr wrap="square">
            <a:spAutoFit/>
          </a:bodyPr>
          <a:lstStyle/>
          <a:p>
            <a:r>
              <a:rPr lang="it-IT" sz="4800" b="1" dirty="0" smtClean="0">
                <a:solidFill>
                  <a:srgbClr val="0070C0"/>
                </a:solidFill>
                <a:latin typeface="Arial" pitchFamily="34" charset="0"/>
                <a:cs typeface="Arial" pitchFamily="34" charset="0"/>
              </a:rPr>
              <a:t>Strutture </a:t>
            </a:r>
            <a:r>
              <a:rPr lang="it-IT" sz="4800" b="1" dirty="0" err="1" smtClean="0">
                <a:solidFill>
                  <a:srgbClr val="0070C0"/>
                </a:solidFill>
                <a:latin typeface="Arial" pitchFamily="34" charset="0"/>
                <a:cs typeface="Arial" pitchFamily="34" charset="0"/>
              </a:rPr>
              <a:t>veterinarie.it</a:t>
            </a:r>
            <a:endParaRPr lang="it-IT" sz="4800" b="1" dirty="0" smtClean="0">
              <a:solidFill>
                <a:srgbClr val="0070C0"/>
              </a:solidFill>
              <a:latin typeface="Arial" pitchFamily="34" charset="0"/>
              <a:cs typeface="Arial" pitchFamily="34" charset="0"/>
            </a:endParaRPr>
          </a:p>
          <a:p>
            <a:endParaRPr lang="it-IT" sz="2800" dirty="0" smtClean="0"/>
          </a:p>
          <a:p>
            <a:r>
              <a:rPr lang="it-IT" sz="2800" dirty="0" smtClean="0"/>
              <a:t>ABRUZZO 			67		BASILICATA 			14</a:t>
            </a:r>
          </a:p>
          <a:p>
            <a:r>
              <a:rPr lang="it-IT" sz="2800" dirty="0" smtClean="0"/>
              <a:t>CALABRIA  			58		CAMPANIA 			183</a:t>
            </a:r>
          </a:p>
          <a:p>
            <a:r>
              <a:rPr lang="it-IT" sz="2800" dirty="0" smtClean="0"/>
              <a:t>EMILIA-ROMAGNA 	420		FRIULI-VENEZIA GIULIA 	87</a:t>
            </a:r>
          </a:p>
          <a:p>
            <a:r>
              <a:rPr lang="it-IT" sz="2800" dirty="0" smtClean="0"/>
              <a:t>LAZIO 			322		LIGURIA 			98</a:t>
            </a:r>
          </a:p>
          <a:p>
            <a:r>
              <a:rPr lang="it-IT" sz="2800" dirty="0" smtClean="0"/>
              <a:t>LOMBARDIA 		715		MARCHE 			124</a:t>
            </a:r>
          </a:p>
          <a:p>
            <a:r>
              <a:rPr lang="it-IT" sz="2800" dirty="0" smtClean="0"/>
              <a:t>MOLISE 			8		PIEMONTE 			376</a:t>
            </a:r>
          </a:p>
          <a:p>
            <a:r>
              <a:rPr lang="it-IT" sz="2800" dirty="0" smtClean="0"/>
              <a:t>PUGLIA 			197		SARDEGNA 			83</a:t>
            </a:r>
          </a:p>
          <a:p>
            <a:r>
              <a:rPr lang="it-IT" sz="2800" dirty="0" smtClean="0"/>
              <a:t>SICILIA 			187		TOSCANA 			311</a:t>
            </a:r>
          </a:p>
          <a:p>
            <a:r>
              <a:rPr lang="it-IT" sz="2800" dirty="0" smtClean="0"/>
              <a:t>TRENTINO-ALTO ADIGE 	48		UMBRIA 			77</a:t>
            </a:r>
          </a:p>
          <a:p>
            <a:r>
              <a:rPr lang="it-IT" sz="2800" dirty="0" smtClean="0"/>
              <a:t>VALLE </a:t>
            </a:r>
            <a:r>
              <a:rPr lang="it-IT" sz="2800" dirty="0" err="1" smtClean="0"/>
              <a:t>D'AOSTA</a:t>
            </a:r>
            <a:r>
              <a:rPr lang="it-IT" sz="2800" dirty="0" smtClean="0"/>
              <a:t> 		8		VENETO 			332</a:t>
            </a:r>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345886" y="1233715"/>
            <a:ext cx="8325134" cy="4555093"/>
          </a:xfrm>
          <a:prstGeom prst="rect">
            <a:avLst/>
          </a:prstGeom>
        </p:spPr>
        <p:txBody>
          <a:bodyPr wrap="square">
            <a:spAutoFit/>
          </a:bodyPr>
          <a:lstStyle/>
          <a:p>
            <a:r>
              <a:rPr lang="it-IT" sz="4800" b="1" dirty="0" smtClean="0">
                <a:solidFill>
                  <a:srgbClr val="0070C0"/>
                </a:solidFill>
                <a:latin typeface="Arial" pitchFamily="34" charset="0"/>
                <a:cs typeface="Arial" pitchFamily="34" charset="0"/>
              </a:rPr>
              <a:t>Strutture </a:t>
            </a:r>
            <a:r>
              <a:rPr lang="it-IT" sz="4800" b="1" dirty="0" err="1" smtClean="0">
                <a:solidFill>
                  <a:srgbClr val="0070C0"/>
                </a:solidFill>
                <a:latin typeface="Arial" pitchFamily="34" charset="0"/>
                <a:cs typeface="Arial" pitchFamily="34" charset="0"/>
              </a:rPr>
              <a:t>veterinarie.it</a:t>
            </a:r>
            <a:endParaRPr lang="it-IT" sz="4800" b="1" dirty="0" smtClean="0">
              <a:solidFill>
                <a:srgbClr val="0070C0"/>
              </a:solidFill>
              <a:latin typeface="Arial" pitchFamily="34" charset="0"/>
              <a:cs typeface="Arial" pitchFamily="34" charset="0"/>
            </a:endParaRPr>
          </a:p>
          <a:p>
            <a:endParaRPr lang="it-IT" sz="2800" dirty="0" smtClean="0"/>
          </a:p>
          <a:p>
            <a:r>
              <a:rPr lang="it-IT" sz="2800" dirty="0" smtClean="0"/>
              <a:t>Animali da compagnia 			3.655</a:t>
            </a:r>
          </a:p>
          <a:p>
            <a:r>
              <a:rPr lang="it-IT" sz="2800" dirty="0" smtClean="0"/>
              <a:t>Nuovi animali da compagnia-esotici 	1.460</a:t>
            </a:r>
          </a:p>
          <a:p>
            <a:r>
              <a:rPr lang="it-IT" sz="2800" dirty="0" smtClean="0"/>
              <a:t>Equidi 					169</a:t>
            </a:r>
          </a:p>
          <a:p>
            <a:r>
              <a:rPr lang="it-IT" sz="2800" dirty="0" smtClean="0"/>
              <a:t>Animali da reddito 			184</a:t>
            </a:r>
          </a:p>
          <a:p>
            <a:endParaRPr lang="it-IT" sz="2800" dirty="0" smtClean="0"/>
          </a:p>
          <a:p>
            <a:r>
              <a:rPr lang="it-IT" sz="2800" dirty="0" smtClean="0"/>
              <a:t>N.B. Una struttura può curare più specie</a:t>
            </a:r>
          </a:p>
          <a:p>
            <a:r>
              <a:rPr lang="it-IT" sz="1400" dirty="0" smtClean="0"/>
              <a:t> </a:t>
            </a:r>
          </a:p>
          <a:p>
            <a:endParaRPr lang="it-IT" sz="1400" b="1" dirty="0" smtClean="0">
              <a:solidFill>
                <a:srgbClr val="0070C0"/>
              </a:solidFill>
            </a:endParaRPr>
          </a:p>
          <a:p>
            <a:endParaRPr lang="it-IT" b="1" dirty="0" smtClean="0">
              <a:solidFill>
                <a:srgbClr val="0070C0"/>
              </a:solidFill>
            </a:endParaRPr>
          </a:p>
        </p:txBody>
      </p:sp>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18866" y="1091821"/>
            <a:ext cx="8325134" cy="584775"/>
          </a:xfrm>
          <a:prstGeom prst="rect">
            <a:avLst/>
          </a:prstGeom>
        </p:spPr>
        <p:txBody>
          <a:bodyPr wrap="square">
            <a:spAutoFit/>
          </a:bodyPr>
          <a:lstStyle/>
          <a:p>
            <a:endParaRPr lang="it-IT" sz="1400" b="1" dirty="0" smtClean="0">
              <a:solidFill>
                <a:srgbClr val="0070C0"/>
              </a:solidFill>
            </a:endParaRPr>
          </a:p>
          <a:p>
            <a:endParaRPr lang="it-IT" b="1" dirty="0" smtClean="0">
              <a:solidFill>
                <a:srgbClr val="0070C0"/>
              </a:solidFill>
            </a:endParaRPr>
          </a:p>
        </p:txBody>
      </p:sp>
      <p:pic>
        <p:nvPicPr>
          <p:cNvPr id="22530" name="Picture 2"/>
          <p:cNvPicPr>
            <a:picLocks noChangeAspect="1" noChangeArrowheads="1"/>
          </p:cNvPicPr>
          <p:nvPr/>
        </p:nvPicPr>
        <p:blipFill>
          <a:blip r:embed="rId3" cstate="print"/>
          <a:srcRect/>
          <a:stretch>
            <a:fillRect/>
          </a:stretch>
        </p:blipFill>
        <p:spPr bwMode="auto">
          <a:xfrm>
            <a:off x="662148" y="1087825"/>
            <a:ext cx="10104951" cy="5180986"/>
          </a:xfrm>
          <a:prstGeom prst="rect">
            <a:avLst/>
          </a:prstGeom>
          <a:noFill/>
          <a:ln w="9525">
            <a:noFill/>
            <a:miter lim="800000"/>
            <a:headEnd/>
            <a:tailEnd/>
          </a:ln>
          <a:effectLst/>
        </p:spPr>
      </p:pic>
    </p:spTree>
    <p:extLst>
      <p:ext uri="{BB962C8B-B14F-4D97-AF65-F5344CB8AC3E}">
        <p14:creationId xmlns="" xmlns:p14="http://schemas.microsoft.com/office/powerpoint/2010/main" val="657593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cstate="print"/>
          <a:srcRect/>
          <a:stretch>
            <a:fillRect/>
          </a:stretch>
        </p:blipFill>
        <p:spPr bwMode="auto">
          <a:xfrm>
            <a:off x="804042" y="1087829"/>
            <a:ext cx="10236939" cy="5353262"/>
          </a:xfrm>
          <a:prstGeom prst="rect">
            <a:avLst/>
          </a:prstGeom>
          <a:noFill/>
          <a:ln w="9525">
            <a:noFill/>
            <a:miter lim="800000"/>
            <a:headEnd/>
            <a:tailEnd/>
          </a:ln>
          <a:effectLst/>
        </p:spPr>
      </p:pic>
      <p:sp>
        <p:nvSpPr>
          <p:cNvPr id="2" name="Rettangolo 1"/>
          <p:cNvSpPr/>
          <p:nvPr/>
        </p:nvSpPr>
        <p:spPr>
          <a:xfrm>
            <a:off x="818866" y="1091821"/>
            <a:ext cx="8325134" cy="584775"/>
          </a:xfrm>
          <a:prstGeom prst="rect">
            <a:avLst/>
          </a:prstGeom>
        </p:spPr>
        <p:txBody>
          <a:bodyPr wrap="square">
            <a:spAutoFit/>
          </a:bodyPr>
          <a:lstStyle/>
          <a:p>
            <a:endParaRPr lang="it-IT" sz="1400" b="1" dirty="0" smtClean="0">
              <a:solidFill>
                <a:srgbClr val="0070C0"/>
              </a:solidFill>
            </a:endParaRPr>
          </a:p>
          <a:p>
            <a:endParaRPr lang="it-IT" b="1" dirty="0" smtClean="0">
              <a:solidFill>
                <a:srgbClr val="0070C0"/>
              </a:solidFill>
            </a:endParaRPr>
          </a:p>
        </p:txBody>
      </p:sp>
    </p:spTree>
    <p:extLst>
      <p:ext uri="{BB962C8B-B14F-4D97-AF65-F5344CB8AC3E}">
        <p14:creationId xmlns="" xmlns:p14="http://schemas.microsoft.com/office/powerpoint/2010/main" val="657593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506" name="CasellaDiTesto 8"/>
          <p:cNvSpPr txBox="1">
            <a:spLocks noChangeArrowheads="1"/>
          </p:cNvSpPr>
          <p:nvPr/>
        </p:nvSpPr>
        <p:spPr bwMode="auto">
          <a:xfrm>
            <a:off x="328669" y="6012575"/>
            <a:ext cx="4895849" cy="277813"/>
          </a:xfrm>
          <a:prstGeom prst="rect">
            <a:avLst/>
          </a:prstGeom>
          <a:noFill/>
          <a:ln w="9525">
            <a:noFill/>
            <a:miter lim="800000"/>
            <a:headEnd/>
            <a:tailEnd/>
          </a:ln>
        </p:spPr>
        <p:txBody>
          <a:bodyPr>
            <a:spAutoFit/>
          </a:bodyPr>
          <a:lstStyle/>
          <a:p>
            <a:r>
              <a:rPr lang="it-IT" sz="1200" dirty="0">
                <a:latin typeface="Gotham"/>
              </a:rPr>
              <a:t>Fonte: Indagine VET </a:t>
            </a:r>
            <a:r>
              <a:rPr lang="it-IT" sz="1200" dirty="0" err="1">
                <a:latin typeface="Gotham"/>
              </a:rPr>
              <a:t>Nomisma-FNOVI</a:t>
            </a:r>
            <a:r>
              <a:rPr lang="it-IT" sz="1200" dirty="0">
                <a:latin typeface="Gotham"/>
              </a:rPr>
              <a:t>, 2014.</a:t>
            </a:r>
          </a:p>
        </p:txBody>
      </p:sp>
      <p:grpSp>
        <p:nvGrpSpPr>
          <p:cNvPr id="26" name="Gruppo 25"/>
          <p:cNvGrpSpPr/>
          <p:nvPr/>
        </p:nvGrpSpPr>
        <p:grpSpPr>
          <a:xfrm>
            <a:off x="1461773" y="2513928"/>
            <a:ext cx="9450979" cy="3626098"/>
            <a:chOff x="1256815" y="1883288"/>
            <a:chExt cx="9450979" cy="3626098"/>
          </a:xfrm>
        </p:grpSpPr>
        <p:grpSp>
          <p:nvGrpSpPr>
            <p:cNvPr id="20" name="Gruppo 19"/>
            <p:cNvGrpSpPr/>
            <p:nvPr/>
          </p:nvGrpSpPr>
          <p:grpSpPr>
            <a:xfrm>
              <a:off x="1256815" y="1883288"/>
              <a:ext cx="3362784" cy="2404983"/>
              <a:chOff x="310855" y="1757160"/>
              <a:chExt cx="3362784" cy="2404983"/>
            </a:xfrm>
          </p:grpSpPr>
          <p:sp>
            <p:nvSpPr>
              <p:cNvPr id="21508" name="CasellaDiTesto 7"/>
              <p:cNvSpPr txBox="1">
                <a:spLocks noChangeArrowheads="1"/>
              </p:cNvSpPr>
              <p:nvPr/>
            </p:nvSpPr>
            <p:spPr bwMode="auto">
              <a:xfrm>
                <a:off x="321438" y="1942896"/>
                <a:ext cx="1779654" cy="1107996"/>
              </a:xfrm>
              <a:prstGeom prst="rect">
                <a:avLst/>
              </a:prstGeom>
              <a:noFill/>
              <a:ln w="9525">
                <a:noFill/>
                <a:miter lim="800000"/>
                <a:headEnd/>
                <a:tailEnd/>
              </a:ln>
            </p:spPr>
            <p:txBody>
              <a:bodyPr wrap="none">
                <a:spAutoFit/>
              </a:bodyPr>
              <a:lstStyle/>
              <a:p>
                <a:r>
                  <a:rPr lang="it-IT" sz="6600" dirty="0">
                    <a:solidFill>
                      <a:srgbClr val="3399FF"/>
                    </a:solidFill>
                    <a:latin typeface="Franklin Gothic Heavy" pitchFamily="34" charset="0"/>
                  </a:rPr>
                  <a:t>43%</a:t>
                </a:r>
              </a:p>
            </p:txBody>
          </p:sp>
          <p:sp>
            <p:nvSpPr>
              <p:cNvPr id="21509" name="CasellaDiTesto 11"/>
              <p:cNvSpPr txBox="1">
                <a:spLocks noChangeArrowheads="1"/>
              </p:cNvSpPr>
              <p:nvPr/>
            </p:nvSpPr>
            <p:spPr bwMode="auto">
              <a:xfrm>
                <a:off x="321439" y="1757160"/>
                <a:ext cx="3352200" cy="369332"/>
              </a:xfrm>
              <a:prstGeom prst="rect">
                <a:avLst/>
              </a:prstGeom>
              <a:noFill/>
              <a:ln w="9525">
                <a:noFill/>
                <a:miter lim="800000"/>
                <a:headEnd/>
                <a:tailEnd/>
              </a:ln>
            </p:spPr>
            <p:txBody>
              <a:bodyPr wrap="none">
                <a:spAutoFit/>
              </a:bodyPr>
              <a:lstStyle/>
              <a:p>
                <a:r>
                  <a:rPr lang="it-IT" dirty="0">
                    <a:latin typeface="Gotham"/>
                  </a:rPr>
                  <a:t>Lavora esclusivamente da solo</a:t>
                </a:r>
              </a:p>
            </p:txBody>
          </p:sp>
          <p:sp>
            <p:nvSpPr>
              <p:cNvPr id="21510" name="CasellaDiTesto 12"/>
              <p:cNvSpPr txBox="1">
                <a:spLocks noChangeArrowheads="1"/>
              </p:cNvSpPr>
              <p:nvPr/>
            </p:nvSpPr>
            <p:spPr bwMode="auto">
              <a:xfrm>
                <a:off x="310856" y="3054147"/>
                <a:ext cx="1779654" cy="1107996"/>
              </a:xfrm>
              <a:prstGeom prst="rect">
                <a:avLst/>
              </a:prstGeom>
              <a:noFill/>
              <a:ln w="9525">
                <a:noFill/>
                <a:miter lim="800000"/>
                <a:headEnd/>
                <a:tailEnd/>
              </a:ln>
            </p:spPr>
            <p:txBody>
              <a:bodyPr wrap="none">
                <a:spAutoFit/>
              </a:bodyPr>
              <a:lstStyle/>
              <a:p>
                <a:r>
                  <a:rPr lang="it-IT" sz="6600">
                    <a:solidFill>
                      <a:srgbClr val="B3DE54"/>
                    </a:solidFill>
                    <a:latin typeface="Franklin Gothic Heavy" pitchFamily="34" charset="0"/>
                  </a:rPr>
                  <a:t>40%</a:t>
                </a:r>
              </a:p>
            </p:txBody>
          </p:sp>
          <p:sp>
            <p:nvSpPr>
              <p:cNvPr id="21511" name="CasellaDiTesto 13"/>
              <p:cNvSpPr txBox="1">
                <a:spLocks noChangeArrowheads="1"/>
              </p:cNvSpPr>
              <p:nvPr/>
            </p:nvSpPr>
            <p:spPr bwMode="auto">
              <a:xfrm>
                <a:off x="310855" y="2909685"/>
                <a:ext cx="2685351" cy="369332"/>
              </a:xfrm>
              <a:prstGeom prst="rect">
                <a:avLst/>
              </a:prstGeom>
              <a:noFill/>
              <a:ln w="9525">
                <a:noFill/>
                <a:miter lim="800000"/>
                <a:headEnd/>
                <a:tailEnd/>
              </a:ln>
            </p:spPr>
            <p:txBody>
              <a:bodyPr wrap="none">
                <a:spAutoFit/>
              </a:bodyPr>
              <a:lstStyle/>
              <a:p>
                <a:r>
                  <a:rPr lang="it-IT">
                    <a:latin typeface="Gotham"/>
                  </a:rPr>
                  <a:t>Si avvale di collaboratori</a:t>
                </a:r>
              </a:p>
            </p:txBody>
          </p:sp>
        </p:grpSp>
        <p:grpSp>
          <p:nvGrpSpPr>
            <p:cNvPr id="21" name="Gruppo 20"/>
            <p:cNvGrpSpPr/>
            <p:nvPr/>
          </p:nvGrpSpPr>
          <p:grpSpPr>
            <a:xfrm>
              <a:off x="6326823" y="2988515"/>
              <a:ext cx="4380971" cy="2520871"/>
              <a:chOff x="5270501" y="2420939"/>
              <a:chExt cx="4380971" cy="2520871"/>
            </a:xfrm>
          </p:grpSpPr>
          <p:sp>
            <p:nvSpPr>
              <p:cNvPr id="21515" name="CasellaDiTesto 17"/>
              <p:cNvSpPr txBox="1">
                <a:spLocks noChangeArrowheads="1"/>
              </p:cNvSpPr>
              <p:nvPr/>
            </p:nvSpPr>
            <p:spPr bwMode="auto">
              <a:xfrm>
                <a:off x="5270501" y="2420939"/>
                <a:ext cx="3018775" cy="369332"/>
              </a:xfrm>
              <a:prstGeom prst="rect">
                <a:avLst/>
              </a:prstGeom>
              <a:noFill/>
              <a:ln w="9525">
                <a:noFill/>
                <a:miter lim="800000"/>
                <a:headEnd/>
                <a:tailEnd/>
              </a:ln>
            </p:spPr>
            <p:txBody>
              <a:bodyPr wrap="none">
                <a:spAutoFit/>
              </a:bodyPr>
              <a:lstStyle/>
              <a:p>
                <a:r>
                  <a:rPr lang="it-IT" dirty="0">
                    <a:latin typeface="Gotham"/>
                  </a:rPr>
                  <a:t>Numero medio collaboratori</a:t>
                </a:r>
              </a:p>
            </p:txBody>
          </p:sp>
          <p:sp>
            <p:nvSpPr>
              <p:cNvPr id="21516" name="Rettangolo 2"/>
              <p:cNvSpPr>
                <a:spLocks noChangeArrowheads="1"/>
              </p:cNvSpPr>
              <p:nvPr/>
            </p:nvSpPr>
            <p:spPr bwMode="auto">
              <a:xfrm>
                <a:off x="5327652" y="2565401"/>
                <a:ext cx="681597" cy="1107996"/>
              </a:xfrm>
              <a:prstGeom prst="rect">
                <a:avLst/>
              </a:prstGeom>
              <a:noFill/>
              <a:ln w="9525">
                <a:noFill/>
                <a:miter lim="800000"/>
                <a:headEnd/>
                <a:tailEnd/>
              </a:ln>
            </p:spPr>
            <p:txBody>
              <a:bodyPr wrap="none">
                <a:spAutoFit/>
              </a:bodyPr>
              <a:lstStyle/>
              <a:p>
                <a:r>
                  <a:rPr lang="it-IT" sz="6600">
                    <a:solidFill>
                      <a:srgbClr val="B3DE54"/>
                    </a:solidFill>
                    <a:latin typeface="Franklin Gothic Heavy" pitchFamily="34" charset="0"/>
                  </a:rPr>
                  <a:t>2</a:t>
                </a:r>
                <a:endParaRPr lang="it-IT" sz="6600">
                  <a:solidFill>
                    <a:srgbClr val="B3DE54"/>
                  </a:solidFill>
                  <a:latin typeface="Gotham"/>
                </a:endParaRPr>
              </a:p>
            </p:txBody>
          </p:sp>
          <p:sp>
            <p:nvSpPr>
              <p:cNvPr id="21517" name="CasellaDiTesto 18"/>
              <p:cNvSpPr txBox="1">
                <a:spLocks noChangeArrowheads="1"/>
              </p:cNvSpPr>
              <p:nvPr/>
            </p:nvSpPr>
            <p:spPr bwMode="auto">
              <a:xfrm>
                <a:off x="6235701" y="3074988"/>
                <a:ext cx="2377574" cy="369332"/>
              </a:xfrm>
              <a:prstGeom prst="rect">
                <a:avLst/>
              </a:prstGeom>
              <a:noFill/>
              <a:ln w="9525">
                <a:noFill/>
                <a:miter lim="800000"/>
                <a:headEnd/>
                <a:tailEnd/>
              </a:ln>
            </p:spPr>
            <p:txBody>
              <a:bodyPr wrap="none">
                <a:spAutoFit/>
              </a:bodyPr>
              <a:lstStyle/>
              <a:p>
                <a:r>
                  <a:rPr lang="it-IT" dirty="0">
                    <a:latin typeface="Gotham"/>
                  </a:rPr>
                  <a:t>di cui il 50% part </a:t>
                </a:r>
                <a:r>
                  <a:rPr lang="it-IT" dirty="0" err="1">
                    <a:latin typeface="Gotham"/>
                  </a:rPr>
                  <a:t>time</a:t>
                </a:r>
                <a:endParaRPr lang="it-IT" dirty="0">
                  <a:latin typeface="Gotham"/>
                </a:endParaRPr>
              </a:p>
            </p:txBody>
          </p:sp>
          <p:sp>
            <p:nvSpPr>
              <p:cNvPr id="21518" name="Rettangolo 19"/>
              <p:cNvSpPr>
                <a:spLocks noChangeArrowheads="1"/>
              </p:cNvSpPr>
              <p:nvPr/>
            </p:nvSpPr>
            <p:spPr bwMode="auto">
              <a:xfrm>
                <a:off x="5329767" y="3833814"/>
                <a:ext cx="1779654" cy="1107996"/>
              </a:xfrm>
              <a:prstGeom prst="rect">
                <a:avLst/>
              </a:prstGeom>
              <a:noFill/>
              <a:ln w="9525">
                <a:noFill/>
                <a:miter lim="800000"/>
                <a:headEnd/>
                <a:tailEnd/>
              </a:ln>
            </p:spPr>
            <p:txBody>
              <a:bodyPr wrap="none">
                <a:spAutoFit/>
              </a:bodyPr>
              <a:lstStyle/>
              <a:p>
                <a:r>
                  <a:rPr lang="it-IT" sz="6600">
                    <a:solidFill>
                      <a:srgbClr val="B3DE54"/>
                    </a:solidFill>
                    <a:latin typeface="Franklin Gothic Heavy" pitchFamily="34" charset="0"/>
                  </a:rPr>
                  <a:t>33%</a:t>
                </a:r>
                <a:endParaRPr lang="it-IT" sz="6600">
                  <a:solidFill>
                    <a:srgbClr val="B3DE54"/>
                  </a:solidFill>
                  <a:latin typeface="Gotham"/>
                </a:endParaRPr>
              </a:p>
            </p:txBody>
          </p:sp>
          <p:sp>
            <p:nvSpPr>
              <p:cNvPr id="21519" name="CasellaDiTesto 20"/>
              <p:cNvSpPr txBox="1">
                <a:spLocks noChangeArrowheads="1"/>
              </p:cNvSpPr>
              <p:nvPr/>
            </p:nvSpPr>
            <p:spPr bwMode="auto">
              <a:xfrm>
                <a:off x="7215921" y="4343400"/>
                <a:ext cx="2377574" cy="369332"/>
              </a:xfrm>
              <a:prstGeom prst="rect">
                <a:avLst/>
              </a:prstGeom>
              <a:noFill/>
              <a:ln w="9525">
                <a:noFill/>
                <a:miter lim="800000"/>
                <a:headEnd/>
                <a:tailEnd/>
              </a:ln>
            </p:spPr>
            <p:txBody>
              <a:bodyPr wrap="none">
                <a:spAutoFit/>
              </a:bodyPr>
              <a:lstStyle/>
              <a:p>
                <a:r>
                  <a:rPr lang="it-IT" dirty="0">
                    <a:latin typeface="Gotham"/>
                  </a:rPr>
                  <a:t>di cui il 53% part </a:t>
                </a:r>
                <a:r>
                  <a:rPr lang="it-IT" dirty="0" err="1">
                    <a:latin typeface="Gotham"/>
                  </a:rPr>
                  <a:t>time</a:t>
                </a:r>
                <a:endParaRPr lang="it-IT" dirty="0">
                  <a:latin typeface="Gotham"/>
                </a:endParaRPr>
              </a:p>
            </p:txBody>
          </p:sp>
          <p:sp>
            <p:nvSpPr>
              <p:cNvPr id="21520" name="CasellaDiTesto 21"/>
              <p:cNvSpPr txBox="1">
                <a:spLocks noChangeArrowheads="1"/>
              </p:cNvSpPr>
              <p:nvPr/>
            </p:nvSpPr>
            <p:spPr bwMode="auto">
              <a:xfrm>
                <a:off x="5273350" y="3652293"/>
                <a:ext cx="4378122" cy="369332"/>
              </a:xfrm>
              <a:prstGeom prst="rect">
                <a:avLst/>
              </a:prstGeom>
              <a:noFill/>
              <a:ln w="9525">
                <a:noFill/>
                <a:miter lim="800000"/>
                <a:headEnd/>
                <a:tailEnd/>
              </a:ln>
            </p:spPr>
            <p:txBody>
              <a:bodyPr wrap="none">
                <a:spAutoFit/>
              </a:bodyPr>
              <a:lstStyle/>
              <a:p>
                <a:r>
                  <a:rPr lang="it-IT" dirty="0">
                    <a:latin typeface="Gotham"/>
                  </a:rPr>
                  <a:t>Soprattutto medici veterinari collaboratori</a:t>
                </a:r>
              </a:p>
            </p:txBody>
          </p:sp>
        </p:grpSp>
        <p:grpSp>
          <p:nvGrpSpPr>
            <p:cNvPr id="22" name="Gruppo 21"/>
            <p:cNvGrpSpPr/>
            <p:nvPr/>
          </p:nvGrpSpPr>
          <p:grpSpPr>
            <a:xfrm>
              <a:off x="4558098" y="3075424"/>
              <a:ext cx="1185334" cy="247650"/>
              <a:chOff x="3328350" y="3138488"/>
              <a:chExt cx="1185334" cy="247650"/>
            </a:xfrm>
          </p:grpSpPr>
          <p:sp>
            <p:nvSpPr>
              <p:cNvPr id="15" name="Ovale 14"/>
              <p:cNvSpPr/>
              <p:nvPr/>
            </p:nvSpPr>
            <p:spPr>
              <a:xfrm>
                <a:off x="3753799" y="3138488"/>
                <a:ext cx="298451" cy="247650"/>
              </a:xfrm>
              <a:prstGeom prst="ellips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Ovale 15"/>
              <p:cNvSpPr/>
              <p:nvPr/>
            </p:nvSpPr>
            <p:spPr>
              <a:xfrm>
                <a:off x="4215233" y="3138488"/>
                <a:ext cx="298451" cy="247650"/>
              </a:xfrm>
              <a:prstGeom prst="ellips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Ovale 22"/>
              <p:cNvSpPr/>
              <p:nvPr/>
            </p:nvSpPr>
            <p:spPr>
              <a:xfrm>
                <a:off x="3328350" y="3138488"/>
                <a:ext cx="296333" cy="247650"/>
              </a:xfrm>
              <a:prstGeom prst="ellips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grpSp>
      <p:sp>
        <p:nvSpPr>
          <p:cNvPr id="24" name="Titolo 23"/>
          <p:cNvSpPr>
            <a:spLocks noGrp="1"/>
          </p:cNvSpPr>
          <p:nvPr>
            <p:ph type="title"/>
          </p:nvPr>
        </p:nvSpPr>
        <p:spPr>
          <a:xfrm>
            <a:off x="317922" y="964233"/>
            <a:ext cx="10515600" cy="1325563"/>
          </a:xfrm>
        </p:spPr>
        <p:txBody>
          <a:bodyPr>
            <a:normAutofit/>
          </a:bodyPr>
          <a:lstStyle/>
          <a:p>
            <a:r>
              <a:rPr lang="it-IT" b="1" dirty="0" smtClean="0">
                <a:solidFill>
                  <a:srgbClr val="0070C0"/>
                </a:solidFill>
                <a:latin typeface="Arial" pitchFamily="34" charset="0"/>
                <a:cs typeface="Arial" pitchFamily="34" charset="0"/>
              </a:rPr>
              <a:t>Libera professione: </a:t>
            </a:r>
            <a:br>
              <a:rPr lang="it-IT" b="1" dirty="0" smtClean="0">
                <a:solidFill>
                  <a:srgbClr val="0070C0"/>
                </a:solidFill>
                <a:latin typeface="Arial" pitchFamily="34" charset="0"/>
                <a:cs typeface="Arial" pitchFamily="34" charset="0"/>
              </a:rPr>
            </a:br>
            <a:r>
              <a:rPr lang="it-IT" b="1" dirty="0" smtClean="0">
                <a:solidFill>
                  <a:srgbClr val="0070C0"/>
                </a:solidFill>
                <a:latin typeface="Arial" pitchFamily="34" charset="0"/>
                <a:cs typeface="Arial" pitchFamily="34" charset="0"/>
              </a:rPr>
              <a:t>organizzazione dell’attività</a:t>
            </a:r>
            <a:endParaRPr lang="it-IT" dirty="0">
              <a:solidFill>
                <a:srgbClr val="0070C0"/>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403</Words>
  <Application>Microsoft Office PowerPoint</Application>
  <PresentationFormat>Personalizzato</PresentationFormat>
  <Paragraphs>143</Paragraphs>
  <Slides>34</Slides>
  <Notes>8</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6" baseType="lpstr">
      <vt:lpstr>Tema di Office</vt:lpstr>
      <vt:lpstr>Foglio di lavoro di Microsoft Office Excel 97-2003</vt:lpstr>
      <vt:lpstr>Diapositiva 1</vt:lpstr>
      <vt:lpstr>Diapositiva 2</vt:lpstr>
      <vt:lpstr>Diapositiva 3</vt:lpstr>
      <vt:lpstr>Diapositiva 4</vt:lpstr>
      <vt:lpstr>Diapositiva 5</vt:lpstr>
      <vt:lpstr>Diapositiva 6</vt:lpstr>
      <vt:lpstr>Diapositiva 7</vt:lpstr>
      <vt:lpstr>Diapositiva 8</vt:lpstr>
      <vt:lpstr>Libera professione:  organizzazione dell’attività</vt:lpstr>
      <vt:lpstr>Diapositiva 10</vt:lpstr>
      <vt:lpstr>Libera professione: capacità di attivazione di occupazione</vt:lpstr>
      <vt:lpstr>Diapositiva 12</vt:lpstr>
      <vt:lpstr>Diapositiva 13</vt:lpstr>
      <vt:lpstr>Libera professione: Previsioni clienti, prezzi, giro d’affari</vt:lpstr>
      <vt:lpstr>Libera professione: percezione sulla propria attività</vt:lpstr>
      <vt:lpstr>Diapositiva 16</vt:lpstr>
      <vt:lpstr>Diapositiva 17</vt:lpstr>
      <vt:lpstr>Diapositiva 18</vt:lpstr>
      <vt:lpstr>Diapositiva 19</vt:lpstr>
      <vt:lpstr>Diapositiva 20</vt:lpstr>
      <vt:lpstr>Diapositiva 21</vt:lpstr>
      <vt:lpstr>Diapositiva 22</vt:lpstr>
      <vt:lpstr>Diapositiva 23</vt:lpstr>
      <vt:lpstr>Diapositiva 24</vt:lpstr>
      <vt:lpstr>Esempi di organizzazioni – 1. </vt:lpstr>
      <vt:lpstr>Esempi di organizzazioni – 1a.</vt:lpstr>
      <vt:lpstr>Esempi di organizzazioni – 1b.</vt:lpstr>
      <vt:lpstr>Esempi di organizzazioni – 2. </vt:lpstr>
      <vt:lpstr>Esempi di organizzazioni – 2a. </vt:lpstr>
      <vt:lpstr>Esempi di organizzazioni – 2b. </vt:lpstr>
      <vt:lpstr>   Esempi di organizzazioni – 3.    POLICLINICO DI MONZA - PRESIDIO ISTITUTO VETERINARIO DI NOVARA Il Gruppo Policlinico di Monza S.p.A. è un Gruppo Sanitario privato che, grazie al suo background formativo, orientato alla gestione di servizi sanitari, ha saputo realizzare, nel contesto di ogni Presidio, un collaudato management aziendale che ha consentito una integrazione organizzativa, funzionale, economica di tutte le attività “tipiche” di un ospedale, in una logica dipartimentale.    </vt:lpstr>
      <vt:lpstr>   Esempi di organizzazioni – 3a.    nasce nel 2010 dalla volontà del Gruppo Sanitario Policlinico di Monza di costituire un polo d’eccellenza nell’ambito della sanità veterinaria, un complesso che potesse attivare potenzialità ancora inespresse in Italia sia dal punto di vista economico-imprenditoriale sia da quello tecnologico-strutturale per esaudire tutte le esigenze proprie di una struttura sanitaria di livello specialistico sia dal punto di vista clinico che da quello logistico, tecnologico, amministrativo e legale..    </vt:lpstr>
      <vt:lpstr>               il futuro          ?      </vt:lpstr>
      <vt:lpstr>Grazie per l’attenzione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Angeloni</dc:creator>
  <cp:lastModifiedBy>GPENOCCHIO</cp:lastModifiedBy>
  <cp:revision>29</cp:revision>
  <dcterms:created xsi:type="dcterms:W3CDTF">2016-11-02T14:33:10Z</dcterms:created>
  <dcterms:modified xsi:type="dcterms:W3CDTF">2016-12-01T13:14:23Z</dcterms:modified>
</cp:coreProperties>
</file>